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380" r:id="rId4"/>
    <p:sldId id="394" r:id="rId5"/>
    <p:sldId id="400" r:id="rId6"/>
    <p:sldId id="399" r:id="rId7"/>
    <p:sldId id="382" r:id="rId8"/>
    <p:sldId id="383" r:id="rId9"/>
    <p:sldId id="393" r:id="rId10"/>
    <p:sldId id="384" r:id="rId11"/>
    <p:sldId id="300" r:id="rId12"/>
    <p:sldId id="386" r:id="rId13"/>
    <p:sldId id="385" r:id="rId14"/>
    <p:sldId id="390" r:id="rId15"/>
    <p:sldId id="387" r:id="rId16"/>
    <p:sldId id="389" r:id="rId17"/>
    <p:sldId id="396" r:id="rId18"/>
    <p:sldId id="388" r:id="rId19"/>
    <p:sldId id="395" r:id="rId20"/>
    <p:sldId id="397" r:id="rId21"/>
    <p:sldId id="392" r:id="rId22"/>
    <p:sldId id="398" r:id="rId23"/>
    <p:sldId id="322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7" userDrawn="1">
          <p15:clr>
            <a:srgbClr val="A4A3A4"/>
          </p15:clr>
        </p15:guide>
        <p15:guide id="2" pos="7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08" autoAdjust="0"/>
    <p:restoredTop sz="94660"/>
  </p:normalViewPr>
  <p:slideViewPr>
    <p:cSldViewPr snapToGrid="0">
      <p:cViewPr varScale="1">
        <p:scale>
          <a:sx n="86" d="100"/>
          <a:sy n="86" d="100"/>
        </p:scale>
        <p:origin x="1531" y="48"/>
      </p:cViewPr>
      <p:guideLst>
        <p:guide orient="horz" pos="777"/>
        <p:guide pos="77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A282E-131A-4818-A7C7-A54D1C999093}" type="datetimeFigureOut">
              <a:rPr lang="ko-KR" altLang="en-US" smtClean="0"/>
              <a:t>2017-07-23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CE705-FDC0-43BB-A97F-E8D29922A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096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EE0D-2199-412F-95BF-B6DC416BFC35}" type="datetimeFigureOut">
              <a:rPr lang="ko-KR" altLang="en-US" smtClean="0"/>
              <a:t>2017-07-23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F9F3-C516-415B-9BE1-6E98ECDBE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EE0D-2199-412F-95BF-B6DC416BFC35}" type="datetimeFigureOut">
              <a:rPr lang="ko-KR" altLang="en-US" smtClean="0"/>
              <a:t>2017-07-23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F9F3-C516-415B-9BE1-6E98ECDBE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76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EE0D-2199-412F-95BF-B6DC416BFC35}" type="datetimeFigureOut">
              <a:rPr lang="ko-KR" altLang="en-US" smtClean="0"/>
              <a:t>2017-07-23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F9F3-C516-415B-9BE1-6E98ECDBE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059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EE0D-2199-412F-95BF-B6DC416BFC35}" type="datetimeFigureOut">
              <a:rPr lang="ko-KR" altLang="en-US" smtClean="0"/>
              <a:t>2017-07-23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F9F3-C516-415B-9BE1-6E98ECDBE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90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EE0D-2199-412F-95BF-B6DC416BFC35}" type="datetimeFigureOut">
              <a:rPr lang="ko-KR" altLang="en-US" smtClean="0"/>
              <a:t>2017-07-23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F9F3-C516-415B-9BE1-6E98ECDBE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33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EE0D-2199-412F-95BF-B6DC416BFC35}" type="datetimeFigureOut">
              <a:rPr lang="ko-KR" altLang="en-US" smtClean="0"/>
              <a:t>2017-07-23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F9F3-C516-415B-9BE1-6E98ECDBE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49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EE0D-2199-412F-95BF-B6DC416BFC35}" type="datetimeFigureOut">
              <a:rPr lang="ko-KR" altLang="en-US" smtClean="0"/>
              <a:t>2017-07-23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F9F3-C516-415B-9BE1-6E98ECDBE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640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EE0D-2199-412F-95BF-B6DC416BFC35}" type="datetimeFigureOut">
              <a:rPr lang="ko-KR" altLang="en-US" smtClean="0"/>
              <a:t>2017-07-23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F9F3-C516-415B-9BE1-6E98ECDBE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103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EE0D-2199-412F-95BF-B6DC416BFC35}" type="datetimeFigureOut">
              <a:rPr lang="ko-KR" altLang="en-US" smtClean="0"/>
              <a:t>2017-07-23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F9F3-C516-415B-9BE1-6E98ECDBE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60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EE0D-2199-412F-95BF-B6DC416BFC35}" type="datetimeFigureOut">
              <a:rPr lang="ko-KR" altLang="en-US" smtClean="0"/>
              <a:t>2017-07-23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F9F3-C516-415B-9BE1-6E98ECDBE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115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EE0D-2199-412F-95BF-B6DC416BFC35}" type="datetimeFigureOut">
              <a:rPr lang="ko-KR" altLang="en-US" smtClean="0"/>
              <a:t>2017-07-23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F9F3-C516-415B-9BE1-6E98ECDBE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75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8EE0D-2199-412F-95BF-B6DC416BFC35}" type="datetimeFigureOut">
              <a:rPr lang="ko-KR" altLang="en-US" smtClean="0"/>
              <a:t>2017-07-23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1F9F3-C516-415B-9BE1-6E98ECDBE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96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47.png"/><Relationship Id="rId5" Type="http://schemas.openxmlformats.org/officeDocument/2006/relationships/image" Target="../media/image142.png"/><Relationship Id="rId10" Type="http://schemas.openxmlformats.org/officeDocument/2006/relationships/image" Target="../media/image4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35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4" Type="http://schemas.openxmlformats.org/officeDocument/2006/relationships/image" Target="../media/image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51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52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image" Target="../media/image173.png"/><Relationship Id="rId16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1813663" y="2498583"/>
            <a:ext cx="7283744" cy="1436595"/>
          </a:xfrm>
          <a:solidFill>
            <a:srgbClr val="C00000"/>
          </a:solidFill>
        </p:spPr>
        <p:txBody>
          <a:bodyPr anchor="ctr" anchorCtr="0">
            <a:noAutofit/>
          </a:bodyPr>
          <a:lstStyle/>
          <a:p>
            <a:pPr algn="r"/>
            <a:r>
              <a:rPr lang="en-US" altLang="ko-KR" sz="3600" b="1" spc="38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pperplate Gothic Bold" panose="020E0705020206020404" pitchFamily="34" charset="0"/>
              </a:rPr>
              <a:t>                    </a:t>
            </a:r>
          </a:p>
          <a:p>
            <a:pPr algn="r"/>
            <a:r>
              <a:rPr lang="en-US" altLang="ko-KR" sz="2800" b="1" spc="38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PMingLiU-ExtB" panose="02020500000000000000" pitchFamily="18" charset="-120"/>
                <a:ea typeface="PMingLiU-ExtB" panose="02020500000000000000" pitchFamily="18" charset="-120"/>
              </a:rPr>
              <a:t>Deep Visual-Semantic Alignments for Generating Image Descriptions</a:t>
            </a:r>
            <a:r>
              <a:rPr lang="en-US" altLang="ko-KR" sz="3000" b="1" spc="38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tencil" pitchFamily="82" charset="0"/>
              </a:rPr>
              <a:t>			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908" y="6190045"/>
            <a:ext cx="1010499" cy="5867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16716" y="4464427"/>
            <a:ext cx="288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석사과정 </a:t>
            </a:r>
            <a:r>
              <a:rPr lang="ko-KR" altLang="en-US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장명준</a:t>
            </a:r>
            <a:endParaRPr lang="ko-KR" altLang="en-US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 descr="고려대학교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86" b="89789" l="1043" r="98262">
                        <a14:foregroundMark x1="33256" y1="25704" x2="33256" y2="25704"/>
                        <a14:foregroundMark x1="32677" y1="13380" x2="32677" y2="38732"/>
                        <a14:foregroundMark x1="39861" y1="9507" x2="36153" y2="24296"/>
                        <a14:foregroundMark x1="46314" y1="24648" x2="45423" y2="33451"/>
                        <a14:foregroundMark x1="47740" y1="10563" x2="46981" y2="18063"/>
                        <a14:foregroundMark x1="45423" y1="33451" x2="46234" y2="39437"/>
                        <a14:foregroundMark x1="63036" y1="8451" x2="63152" y2="42606"/>
                        <a14:foregroundMark x1="76941" y1="7042" x2="77173" y2="45423"/>
                        <a14:foregroundMark x1="93395" y1="8803" x2="98262" y2="41901"/>
                        <a14:foregroundMark x1="32329" y1="62324" x2="32908" y2="77465"/>
                        <a14:foregroundMark x1="41483" y1="62676" x2="41483" y2="78169"/>
                        <a14:foregroundMark x1="50753" y1="61620" x2="50985" y2="80282"/>
                        <a14:foregroundMark x1="54461" y1="61268" x2="56315" y2="78873"/>
                        <a14:foregroundMark x1="62457" y1="62324" x2="62804" y2="79930"/>
                        <a14:foregroundMark x1="69757" y1="61972" x2="69177" y2="81690"/>
                        <a14:foregroundMark x1="79544" y1="69486" x2="79722" y2="73592"/>
                        <a14:foregroundMark x1="79143" y1="60211" x2="79189" y2="61268"/>
                        <a14:foregroundMark x1="83893" y1="60915" x2="84241" y2="78873"/>
                        <a14:foregroundMark x1="87601" y1="60563" x2="90688" y2="61797"/>
                        <a14:foregroundMark x1="91773" y1="60211" x2="91541" y2="60211"/>
                        <a14:foregroundMark x1="94206" y1="61268" x2="95944" y2="68310"/>
                        <a14:foregroundMark x1="9965" y1="16549" x2="18076" y2="15141"/>
                        <a14:foregroundMark x1="18076" y1="15141" x2="19235" y2="15493"/>
                        <a14:foregroundMark x1="4056" y1="10915" x2="4056" y2="42606"/>
                        <a14:foregroundMark x1="1043" y1="6338" x2="1390" y2="18310"/>
                        <a14:backgroundMark x1="78331" y1="64789" x2="78331" y2="64789"/>
                        <a14:backgroundMark x1="78795" y1="64789" x2="80070" y2="67606"/>
                        <a14:backgroundMark x1="79143" y1="65141" x2="79954" y2="68310"/>
                        <a14:backgroundMark x1="79143" y1="63028" x2="79374" y2="63380"/>
                        <a14:backgroundMark x1="79258" y1="67958" x2="79606" y2="69366"/>
                        <a14:backgroundMark x1="78911" y1="62324" x2="79258" y2="62676"/>
                        <a14:backgroundMark x1="92340" y1="62919" x2="93163" y2="63028"/>
                        <a14:backgroundMark x1="90498" y1="62676" x2="92102" y2="62888"/>
                        <a14:backgroundMark x1="47277" y1="18662" x2="47045" y2="22183"/>
                        <a14:backgroundMark x1="47045" y1="20775" x2="47045" y2="24648"/>
                        <a14:backgroundMark x1="47393" y1="18310" x2="47277" y2="200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250" y="6276727"/>
            <a:ext cx="1399484" cy="46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72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267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3) Model structure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2519" y="1381598"/>
            <a:ext cx="4263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2-3) Alignment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52520" y="1627490"/>
                <a:ext cx="4592108" cy="4202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𝐼𝑚𝑎𝑔𝑒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𝑟𝑒𝑝𝑟𝑒𝑠𝑒𝑛𝑡𝑎𝑡𝑖𝑜𝑛𝑠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 : 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=1,…,20</m:t>
                        </m:r>
                      </m:e>
                    </m:d>
                  </m:oMath>
                </a14:m>
                <a:endParaRPr lang="en-US" altLang="ko-KR" sz="1100" b="0" i="1" dirty="0">
                  <a:latin typeface="Cambria Math" panose="02040503050406030204" pitchFamily="18" charset="0"/>
                </a:endParaRPr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𝑊𝑜𝑟𝑑</m:t>
                    </m:r>
                    <m:r>
                      <a:rPr lang="en-US" altLang="ko-KR" sz="11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100" i="1">
                        <a:latin typeface="Cambria Math" panose="02040503050406030204" pitchFamily="18" charset="0"/>
                      </a:rPr>
                      <m:t>𝑟𝑒𝑝𝑟𝑒𝑠𝑒𝑛𝑡𝑎𝑡𝑖𝑜𝑛𝑠</m:t>
                    </m:r>
                    <m:r>
                      <a:rPr lang="en-US" altLang="ko-KR" sz="1100" i="1">
                        <a:latin typeface="Cambria Math" panose="02040503050406030204" pitchFamily="18" charset="0"/>
                      </a:rPr>
                      <m:t> : {</m:t>
                    </m:r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1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100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11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sz="1100" dirty="0"/>
              </a:p>
              <a:p>
                <a:pPr marL="171450" indent="-171450">
                  <a:buFontTx/>
                  <a:buChar char="-"/>
                </a:pPr>
                <a:r>
                  <a:rPr lang="en-US" altLang="ko-KR" sz="1100" dirty="0"/>
                  <a:t>How to formulate image-sentence score?</a:t>
                </a:r>
              </a:p>
              <a:p>
                <a:r>
                  <a:rPr lang="en-US" altLang="ko-KR" sz="11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ko-KR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100" dirty="0"/>
                  <a:t> can be interpreted as similarity  between region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100" dirty="0"/>
                  <a:t> and word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1100" dirty="0"/>
                  <a:t> and </a:t>
                </a:r>
              </a:p>
              <a:p>
                <a:r>
                  <a:rPr lang="en-US" altLang="ko-KR" sz="1100" dirty="0"/>
                  <a:t>un-normalized log probability of word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1100" dirty="0"/>
                  <a:t> describing region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ko-KR" sz="1100" dirty="0"/>
              </a:p>
              <a:p>
                <a:endParaRPr lang="en-US" altLang="ko-KR" sz="1100" dirty="0"/>
              </a:p>
              <a:p>
                <a:pPr marL="171450" indent="-171450">
                  <a:buFontTx/>
                  <a:buChar char="-"/>
                </a:pPr>
                <a:r>
                  <a:rPr lang="en-US" altLang="ko-KR" sz="1100" dirty="0"/>
                  <a:t>The score between image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sz="1100" dirty="0"/>
                  <a:t> and sentence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ko-KR" sz="1100" dirty="0"/>
                  <a:t> can be defined as follows</a:t>
                </a:r>
              </a:p>
              <a:p>
                <a:pPr marL="171450" indent="-171450">
                  <a:buFontTx/>
                  <a:buChar char="-"/>
                </a:pPr>
                <a:endParaRPr lang="en-US" altLang="ko-KR" sz="1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ko-KR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ko-KR" sz="11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⁡(0,</m:t>
                              </m:r>
                              <m:sSubSup>
                                <m:sSubSupPr>
                                  <m:ctrlP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1100" b="0" i="1" dirty="0">
                  <a:latin typeface="Cambria Math" panose="02040503050406030204" pitchFamily="18" charset="0"/>
                </a:endParaRPr>
              </a:p>
              <a:p>
                <a:endParaRPr lang="en-US" altLang="ko-KR" sz="11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𝑠𝑒𝑛𝑡𝑒𝑛𝑐𝑒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𝑓𝑟𝑎𝑔𝑚𝑒𝑛𝑡𝑠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𝑠𝑒𝑛𝑡𝑒𝑛𝑐𝑒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ko-KR" sz="9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𝑓𝑟𝑎𝑔𝑚𝑒𝑛𝑡𝑠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ko-KR" sz="900" dirty="0"/>
              </a:p>
              <a:p>
                <a:endParaRPr lang="en-US" altLang="ko-KR" sz="900" dirty="0"/>
              </a:p>
              <a:p>
                <a:pPr marL="171450" indent="-171450">
                  <a:buFontTx/>
                  <a:buChar char="-"/>
                </a:pPr>
                <a:r>
                  <a:rPr lang="en-US" altLang="ko-KR" sz="1100" dirty="0"/>
                  <a:t>Every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100" dirty="0"/>
                  <a:t> aligns to the single best image region, so above score can be simplified as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US" altLang="ko-KR" sz="11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11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1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ko-KR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ko-KR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  <m:t>(0,</m:t>
                              </m:r>
                              <m:sSubSup>
                                <m:sSubSupPr>
                                  <m:ctrlP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altLang="ko-KR" sz="11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altLang="ko-KR" sz="110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altLang="ko-KR" sz="1100" dirty="0">
                  <a:latin typeface="Cambria Math" panose="02040503050406030204" pitchFamily="18" charset="0"/>
                </a:endParaRPr>
              </a:p>
              <a:p>
                <a:endParaRPr lang="en-US" altLang="ko-KR" sz="1100" dirty="0">
                  <a:latin typeface="Cambria Math" panose="02040503050406030204" pitchFamily="18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en-US" altLang="ko-KR" sz="1100" dirty="0"/>
                  <a:t>Assuming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altLang="ko-KR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ko-KR" sz="1100" dirty="0"/>
                  <a:t> denotes corresponding image and sentence pair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1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1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  <m:r>
                                    <a:rPr lang="en-US" altLang="ko-KR" sz="1100" b="0" i="1" smtClean="0">
                                      <a:latin typeface="Cambria Math" panose="02040503050406030204" pitchFamily="18" charset="0"/>
                                    </a:rPr>
                                    <m:t>⁡(0,</m:t>
                                  </m:r>
                                  <m:sSub>
                                    <m:sSubPr>
                                      <m:ctrlPr>
                                        <a:rPr lang="en-US" altLang="ko-K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1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sz="1100" i="1">
                                          <a:latin typeface="Cambria Math" panose="02040503050406030204" pitchFamily="18" charset="0"/>
                                        </a:rPr>
                                        <m:t>𝑘𝑙</m:t>
                                      </m:r>
                                    </m:sub>
                                  </m:sSub>
                                  <m:r>
                                    <a:rPr lang="en-US" altLang="ko-KR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1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sz="11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ko-KR" sz="11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1100" b="0" i="1" smtClean="0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e>
                              </m:nary>
                              <m: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1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  <m:t>⁡(0,</m:t>
                                  </m:r>
                                  <m:sSub>
                                    <m:sSubPr>
                                      <m:ctrlPr>
                                        <a:rPr lang="en-US" altLang="ko-K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1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sz="1100" b="0" i="1" smtClean="0">
                                          <a:latin typeface="Cambria Math" panose="02040503050406030204" pitchFamily="18" charset="0"/>
                                        </a:rPr>
                                        <m:t>𝑙𝑘</m:t>
                                      </m:r>
                                    </m:sub>
                                  </m:sSub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1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sz="1100" i="1">
                                          <a:latin typeface="Cambria Math" panose="02040503050406030204" pitchFamily="18" charset="0"/>
                                        </a:rPr>
                                        <m:t>𝑘𝑘</m:t>
                                      </m:r>
                                    </m:sub>
                                  </m:sSub>
                                  <m:r>
                                    <a:rPr lang="en-US" altLang="ko-KR" sz="1100" i="1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1100" i="1" dirty="0">
                  <a:latin typeface="Cambria Math" panose="02040503050406030204" pitchFamily="18" charset="0"/>
                </a:endParaRPr>
              </a:p>
              <a:p>
                <a:endParaRPr lang="en-US" altLang="ko-KR" sz="11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20" y="1627490"/>
                <a:ext cx="4592108" cy="4202241"/>
              </a:xfrm>
              <a:prstGeom prst="rect">
                <a:avLst/>
              </a:prstGeom>
              <a:blipFill>
                <a:blip r:embed="rId2"/>
                <a:stretch>
                  <a:fillRect r="-531" b="-143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/>
          <p:cNvSpPr txBox="1"/>
          <p:nvPr/>
        </p:nvSpPr>
        <p:spPr>
          <a:xfrm>
            <a:off x="1135032" y="1151225"/>
            <a:ext cx="553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2) Learning to align visual and language data</a:t>
            </a:r>
          </a:p>
        </p:txBody>
      </p:sp>
      <p:sp>
        <p:nvSpPr>
          <p:cNvPr id="8" name="왼쪽 중괄호 7"/>
          <p:cNvSpPr/>
          <p:nvPr/>
        </p:nvSpPr>
        <p:spPr>
          <a:xfrm rot="16200000">
            <a:off x="2942016" y="4957574"/>
            <a:ext cx="214180" cy="139961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왼쪽 중괄호 117"/>
          <p:cNvSpPr/>
          <p:nvPr/>
        </p:nvSpPr>
        <p:spPr>
          <a:xfrm rot="16200000">
            <a:off x="4521347" y="4957574"/>
            <a:ext cx="214180" cy="139961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68522" y="5764473"/>
            <a:ext cx="116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Rank images</a:t>
            </a:r>
            <a:endParaRPr lang="ko-KR" altLang="en-US" sz="1200" dirty="0"/>
          </a:p>
        </p:txBody>
      </p:sp>
      <p:sp>
        <p:nvSpPr>
          <p:cNvPr id="119" name="TextBox 118"/>
          <p:cNvSpPr txBox="1"/>
          <p:nvPr/>
        </p:nvSpPr>
        <p:spPr>
          <a:xfrm>
            <a:off x="3963303" y="5764473"/>
            <a:ext cx="1342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Rank </a:t>
            </a:r>
            <a:r>
              <a:rPr lang="ko-KR" altLang="en-US" sz="1200" dirty="0"/>
              <a:t> </a:t>
            </a:r>
            <a:r>
              <a:rPr lang="en-US" altLang="ko-KR" sz="1200" dirty="0"/>
              <a:t>sentences</a:t>
            </a:r>
            <a:endParaRPr lang="ko-KR" altLang="en-US" sz="12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759" y="2037710"/>
            <a:ext cx="3209680" cy="27582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1474353" y="6012173"/>
            <a:ext cx="6895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Problem : </a:t>
            </a:r>
            <a:r>
              <a:rPr lang="en-US" altLang="ko-KR" sz="1400" dirty="0"/>
              <a:t>naïve solution assign each word independently to the highest-scoring region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40618" y="6363322"/>
            <a:ext cx="4584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leads to nearby words getting scattered to different regions</a:t>
            </a:r>
            <a:endParaRPr lang="ko-KR" altLang="en-US" sz="1400" dirty="0"/>
          </a:p>
        </p:txBody>
      </p:sp>
      <p:sp>
        <p:nvSpPr>
          <p:cNvPr id="225" name="오른쪽 화살표 224"/>
          <p:cNvSpPr/>
          <p:nvPr/>
        </p:nvSpPr>
        <p:spPr>
          <a:xfrm>
            <a:off x="2484524" y="6423752"/>
            <a:ext cx="356094" cy="21021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55552" y="80440"/>
            <a:ext cx="389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01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128412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03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906315" y="80440"/>
            <a:ext cx="560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02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192768" y="80440"/>
            <a:ext cx="4016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04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256098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05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320454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06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384808" y="80440"/>
            <a:ext cx="1129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09067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23" y="1620929"/>
            <a:ext cx="1439190" cy="1853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24615" y="3500789"/>
                <a:ext cx="1971725" cy="291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615" y="3500789"/>
                <a:ext cx="1971725" cy="291618"/>
              </a:xfrm>
              <a:prstGeom prst="rect">
                <a:avLst/>
              </a:prstGeom>
              <a:blipFill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이등변 삼각형 17"/>
          <p:cNvSpPr/>
          <p:nvPr/>
        </p:nvSpPr>
        <p:spPr>
          <a:xfrm rot="5400000">
            <a:off x="1781083" y="3581903"/>
            <a:ext cx="203622" cy="12939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9" name="TextBox 18"/>
          <p:cNvSpPr txBox="1"/>
          <p:nvPr/>
        </p:nvSpPr>
        <p:spPr>
          <a:xfrm>
            <a:off x="2810478" y="6445281"/>
            <a:ext cx="38118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Yann </a:t>
            </a:r>
            <a:r>
              <a:rPr lang="en-US" altLang="ko-KR" sz="900" dirty="0" err="1"/>
              <a:t>LeCun</a:t>
            </a:r>
            <a:r>
              <a:rPr lang="en-US" altLang="ko-KR" sz="900" dirty="0"/>
              <a:t> et.al, A Tutorial on Energy-Based Learning, 2006</a:t>
            </a:r>
            <a:endParaRPr lang="ko-KR" alt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4816149" y="2361650"/>
            <a:ext cx="3507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Energy function: minimized by the </a:t>
            </a:r>
            <a:r>
              <a:rPr lang="en-US" altLang="ko-KR" sz="1200" dirty="0">
                <a:solidFill>
                  <a:srgbClr val="FF0000"/>
                </a:solidFill>
              </a:rPr>
              <a:t>inference process</a:t>
            </a:r>
          </a:p>
          <a:p>
            <a:r>
              <a:rPr lang="en-US" altLang="ko-KR" sz="1200" dirty="0"/>
              <a:t>Loss function: minimized by the learning process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701" y="2491641"/>
            <a:ext cx="199448" cy="199448"/>
          </a:xfrm>
          <a:prstGeom prst="rect">
            <a:avLst/>
          </a:prstGeom>
          <a:noFill/>
        </p:spPr>
      </p:pic>
      <p:sp>
        <p:nvSpPr>
          <p:cNvPr id="30" name="직사각형 29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1" name="직사각형 30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6978" y="843448"/>
            <a:ext cx="267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</a:t>
            </a:r>
            <a:r>
              <a:rPr lang="el-GR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α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Energy function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421" y="4254566"/>
            <a:ext cx="3380909" cy="197396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032" y="4704560"/>
            <a:ext cx="3742790" cy="137907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58428" y="1116685"/>
            <a:ext cx="8125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 Energy function : function that is used in model to measure compatibility between input variable X and output variable 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62974" y="3804098"/>
            <a:ext cx="3517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- Learning Parameters of Energy function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598326" y="3980465"/>
            <a:ext cx="2677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</a:rPr>
              <a:t>Needs to define Loss function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40850" y="4262160"/>
            <a:ext cx="2677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Result of learning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55552" y="80440"/>
            <a:ext cx="389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01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128412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03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906315" y="80440"/>
            <a:ext cx="560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02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192768" y="80440"/>
            <a:ext cx="4016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04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256098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05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320454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06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384808" y="80440"/>
            <a:ext cx="1129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695456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986043" y="6292995"/>
            <a:ext cx="5110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Frederick S. Hillier, Gerald J. Lieberman, “Introduction to Operations Research”, p.725</a:t>
            </a:r>
            <a:endParaRPr lang="ko-KR" altLang="en-US" sz="900" dirty="0"/>
          </a:p>
        </p:txBody>
      </p:sp>
      <p:sp>
        <p:nvSpPr>
          <p:cNvPr id="30" name="직사각형 29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1" name="직사각형 30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6977" y="843448"/>
            <a:ext cx="4648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</a:t>
            </a:r>
            <a:r>
              <a:rPr lang="el-GR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α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Markov Random Field(MRF)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58427" y="1424839"/>
                <a:ext cx="812555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en-US" altLang="ko-KR" sz="1200" b="1" dirty="0"/>
                  <a:t>Markov Property</a:t>
                </a:r>
              </a:p>
              <a:p>
                <a:pPr marL="171450" indent="-171450">
                  <a:buFontTx/>
                  <a:buChar char="-"/>
                </a:pPr>
                <a:endParaRPr lang="en-US" altLang="ko-KR" sz="12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𝑠𝑎𝑖𝑑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h𝑎𝑣𝑒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𝑀𝑎𝑟𝑘𝑜𝑣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𝑝𝑟𝑜𝑝𝑒𝑟𝑡𝑦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=0, 1, …</m:t>
                      </m:r>
                    </m:oMath>
                  </m:oMathPara>
                </a14:m>
                <a:endParaRPr lang="en-US" altLang="ko-KR" sz="1200" dirty="0"/>
              </a:p>
              <a:p>
                <a:endParaRPr lang="en-US" altLang="ko-KR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𝑓𝑢𝑡𝑢𝑟𝑒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𝑜𝑛𝑙𝑦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𝑑𝑒𝑝𝑒𝑛𝑑𝑠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𝑢𝑝𝑜𝑛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𝑝𝑟𝑒𝑠𝑒𝑛𝑡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</m:oMath>
                  </m:oMathPara>
                </a14:m>
                <a:endParaRPr lang="en-US" altLang="ko-KR" sz="1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27" y="1424839"/>
                <a:ext cx="8125555" cy="1015663"/>
              </a:xfrm>
              <a:prstGeom prst="rect">
                <a:avLst/>
              </a:prstGeom>
              <a:blipFill>
                <a:blip r:embed="rId2"/>
                <a:stretch>
                  <a:fillRect l="-75" t="-1205" b="-6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58428" y="1116685"/>
                <a:ext cx="8125555" cy="280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/>
                  <a:t>Modeling joint probability </a:t>
                </a:r>
                <a14:m>
                  <m:oMath xmlns:m="http://schemas.openxmlformats.org/officeDocument/2006/math">
                    <m:r>
                      <a:rPr lang="en-US" altLang="ko-KR" sz="12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ko-KR" sz="1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2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ko-KR" sz="12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12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12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ko-KR" sz="12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ko-KR" sz="1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200" b="1" dirty="0"/>
                  <a:t> which satisfy Markov property  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28" y="1116685"/>
                <a:ext cx="8125555" cy="280526"/>
              </a:xfrm>
              <a:prstGeom prst="rect">
                <a:avLst/>
              </a:prstGeom>
              <a:blipFill>
                <a:blip r:embed="rId3"/>
                <a:stretch>
                  <a:fillRect l="-75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147118" y="2560929"/>
                <a:ext cx="452257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118" y="2560929"/>
                <a:ext cx="452257" cy="307777"/>
              </a:xfrm>
              <a:prstGeom prst="rect">
                <a:avLst/>
              </a:prstGeom>
              <a:blipFill>
                <a:blip r:embed="rId4"/>
                <a:stretch>
                  <a:fillRect r="-263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3346866" y="2560929"/>
            <a:ext cx="452257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ko-KR" altLang="en-US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2546614" y="2560929"/>
            <a:ext cx="452257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737485" y="2560929"/>
                <a:ext cx="452257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485" y="2560929"/>
                <a:ext cx="452257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947370" y="2560929"/>
                <a:ext cx="452257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370" y="2560929"/>
                <a:ext cx="452257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747622" y="2560929"/>
                <a:ext cx="452257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622" y="2560929"/>
                <a:ext cx="452257" cy="307777"/>
              </a:xfrm>
              <a:prstGeom prst="rect">
                <a:avLst/>
              </a:prstGeom>
              <a:blipFill>
                <a:blip r:embed="rId7"/>
                <a:stretch>
                  <a:fillRect r="-263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6547874" y="2560929"/>
            <a:ext cx="452257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7348126" y="2560929"/>
                <a:ext cx="452257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8126" y="2560929"/>
                <a:ext cx="452257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18255" y="3059265"/>
                <a:ext cx="5807344" cy="781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2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200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2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2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𝒑𝒂𝒓𝒆𝒏𝒕𝒔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ko-KR" altLang="en-US" sz="1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255" y="3059265"/>
                <a:ext cx="5807344" cy="781111"/>
              </a:xfrm>
              <a:prstGeom prst="rect">
                <a:avLst/>
              </a:prstGeom>
              <a:blipFill>
                <a:blip r:embed="rId9"/>
                <a:stretch>
                  <a:fillRect t="-50000" b="-1132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858426" y="3829268"/>
            <a:ext cx="8125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b="1" dirty="0"/>
              <a:t>Problem : We can’t calculate exact P(X)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75805" y="4037294"/>
            <a:ext cx="3496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Instead, we use </a:t>
            </a:r>
            <a:r>
              <a:rPr lang="en-US" altLang="ko-KR" sz="1200" dirty="0" err="1"/>
              <a:t>gibbs</a:t>
            </a:r>
            <a:r>
              <a:rPr lang="en-US" altLang="ko-KR" sz="1200" dirty="0"/>
              <a:t> distribution to calculate P(X)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54818" y="4333876"/>
                <a:ext cx="6625460" cy="1164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den>
                      </m:f>
                      <m:sSup>
                        <m:sSup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f>
                            <m:f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ko-KR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11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sz="1200" dirty="0"/>
                  <a:t>possible set of clique(subset of graph node),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ko-KR" sz="1200" dirty="0"/>
                  <a:t>: energy of clique q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818" y="4333876"/>
                <a:ext cx="6625460" cy="1164358"/>
              </a:xfrm>
              <a:prstGeom prst="rect">
                <a:avLst/>
              </a:prstGeom>
              <a:blipFill>
                <a:blip r:embed="rId10"/>
                <a:stretch>
                  <a:fillRect t="-19372" b="-570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2661094" y="6502831"/>
            <a:ext cx="3721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Andrew Blake, </a:t>
            </a:r>
            <a:r>
              <a:rPr lang="en-US" altLang="ko-KR" sz="900" dirty="0" err="1"/>
              <a:t>Pushmeet</a:t>
            </a:r>
            <a:r>
              <a:rPr lang="en-US" altLang="ko-KR" sz="900" dirty="0"/>
              <a:t> </a:t>
            </a:r>
            <a:r>
              <a:rPr lang="en-US" altLang="ko-KR" sz="900" dirty="0" err="1"/>
              <a:t>Kohli</a:t>
            </a:r>
            <a:r>
              <a:rPr lang="en-US" altLang="ko-KR" sz="900" dirty="0"/>
              <a:t>, “Introduction to Markov Random Fields”</a:t>
            </a:r>
            <a:endParaRPr lang="ko-KR" altLang="en-US" sz="900" dirty="0"/>
          </a:p>
        </p:txBody>
      </p:sp>
      <p:cxnSp>
        <p:nvCxnSpPr>
          <p:cNvPr id="15" name="직선 연결선 14"/>
          <p:cNvCxnSpPr>
            <a:stCxn id="59" idx="3"/>
            <a:endCxn id="57" idx="1"/>
          </p:cNvCxnSpPr>
          <p:nvPr/>
        </p:nvCxnSpPr>
        <p:spPr>
          <a:xfrm>
            <a:off x="2189742" y="2714818"/>
            <a:ext cx="3568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endCxn id="55" idx="1"/>
          </p:cNvCxnSpPr>
          <p:nvPr/>
        </p:nvCxnSpPr>
        <p:spPr>
          <a:xfrm>
            <a:off x="2998871" y="2714817"/>
            <a:ext cx="34799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endCxn id="49" idx="1"/>
          </p:cNvCxnSpPr>
          <p:nvPr/>
        </p:nvCxnSpPr>
        <p:spPr>
          <a:xfrm>
            <a:off x="3799123" y="2714817"/>
            <a:ext cx="34799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4593551" y="2714116"/>
            <a:ext cx="34799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5399627" y="2714116"/>
            <a:ext cx="34799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194055" y="2718748"/>
            <a:ext cx="34799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7000131" y="2714116"/>
            <a:ext cx="34799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960333" y="5546749"/>
                <a:ext cx="3921740" cy="614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𝑀𝑅𝐹</m:t>
                          </m:r>
                        </m:sub>
                      </m:sSub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l-GR" altLang="ko-KR" sz="1400" i="1" dirty="0"/>
                                <m:t>ψ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l-GR" altLang="ko-KR" sz="1400" i="1" dirty="0"/>
                                <m:t>ψ</m:t>
                              </m:r>
                            </m:e>
                            <m:sup>
                              <m:r>
                                <a:rPr lang="en-US" altLang="ko-KR" sz="14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altLang="ko-KR" sz="1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ko-KR" sz="1400" b="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333" y="5546749"/>
                <a:ext cx="3921740" cy="614079"/>
              </a:xfrm>
              <a:prstGeom prst="rect">
                <a:avLst/>
              </a:prstGeom>
              <a:blipFill>
                <a:blip r:embed="rId11"/>
                <a:stretch>
                  <a:fillRect t="-115842" b="-1663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직사각형 33"/>
          <p:cNvSpPr/>
          <p:nvPr/>
        </p:nvSpPr>
        <p:spPr>
          <a:xfrm>
            <a:off x="855552" y="80440"/>
            <a:ext cx="389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01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128412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03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906315" y="80440"/>
            <a:ext cx="560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02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4192768" y="80440"/>
            <a:ext cx="4016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04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56098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05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320454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06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384808" y="80440"/>
            <a:ext cx="1129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13413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267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3) Model structure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135032" y="1151225"/>
            <a:ext cx="553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2) Learning to align visual and language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/>
              <p:cNvSpPr txBox="1"/>
              <p:nvPr/>
            </p:nvSpPr>
            <p:spPr>
              <a:xfrm>
                <a:off x="1148416" y="1459002"/>
                <a:ext cx="7228511" cy="84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/>
                  <a:t>2-3) Markov Random Field(MRF)</a:t>
                </a:r>
              </a:p>
              <a:p>
                <a:endParaRPr lang="en-US" altLang="ko-KR" sz="1200" b="1" dirty="0"/>
              </a:p>
              <a:p>
                <a:pPr marL="171450" indent="-171450">
                  <a:buFontTx/>
                  <a:buChar char="-"/>
                </a:pPr>
                <a:r>
                  <a:rPr lang="en-US" altLang="ko-KR" sz="1200" dirty="0"/>
                  <a:t>Given a sentence with N words and an image with M bounding boxes, introduce latent alignment variable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ko-KR" sz="1200" b="0" dirty="0"/>
              </a:p>
              <a:p>
                <a:pPr marL="171450" indent="-1714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ko-KR" sz="1200" dirty="0"/>
              </a:p>
            </p:txBody>
          </p:sp>
        </mc:Choice>
        <mc:Fallback xmlns="">
          <p:sp>
            <p:nvSpPr>
              <p:cNvPr id="146" name="TextBox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16" y="1459002"/>
                <a:ext cx="7228511" cy="845873"/>
              </a:xfrm>
              <a:prstGeom prst="rect">
                <a:avLst/>
              </a:prstGeom>
              <a:blipFill>
                <a:blip r:embed="rId2"/>
                <a:stretch>
                  <a:fillRect l="-84" b="-2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296" y="2346708"/>
            <a:ext cx="5013429" cy="1579573"/>
          </a:xfrm>
          <a:prstGeom prst="rect">
            <a:avLst/>
          </a:prstGeom>
        </p:spPr>
      </p:pic>
      <p:pic>
        <p:nvPicPr>
          <p:cNvPr id="147" name="Picture 4" descr="물음표에 대한 이미지 검색결과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505" y="3029423"/>
            <a:ext cx="578862" cy="7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131947" y="5768461"/>
                <a:ext cx="2985407" cy="77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i="1" dirty="0">
                    <a:latin typeface="Cambria Math" panose="02040503050406030204" pitchFamily="18" charset="0"/>
                  </a:rPr>
                  <a:t>Should be….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altLang="ko-KR" sz="1400" i="1" dirty="0"/>
                            <m:t>ψ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p>
                      </m:sSubSup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ko-KR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altLang="ko-KR" sz="1400" b="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947" y="5768461"/>
                <a:ext cx="2985407" cy="779316"/>
              </a:xfrm>
              <a:prstGeom prst="rect">
                <a:avLst/>
              </a:prstGeom>
              <a:blipFill>
                <a:blip r:embed="rId5"/>
                <a:stretch>
                  <a:fillRect t="-1563" b="-23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그룹 20"/>
          <p:cNvGrpSpPr/>
          <p:nvPr/>
        </p:nvGrpSpPr>
        <p:grpSpPr>
          <a:xfrm>
            <a:off x="1870561" y="4100415"/>
            <a:ext cx="6062898" cy="325089"/>
            <a:chOff x="1524505" y="4089723"/>
            <a:chExt cx="6062898" cy="3250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/>
                <p:cNvSpPr txBox="1"/>
                <p:nvPr/>
              </p:nvSpPr>
              <p:spPr>
                <a:xfrm>
                  <a:off x="3934138" y="4089723"/>
                  <a:ext cx="452257" cy="32508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49" name="TextBox 1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4138" y="4089723"/>
                  <a:ext cx="452257" cy="325089"/>
                </a:xfrm>
                <a:prstGeom prst="rect">
                  <a:avLst/>
                </a:prstGeom>
                <a:blipFill>
                  <a:blip r:embed="rId6"/>
                  <a:stretch>
                    <a:fillRect b="-181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0" name="TextBox 149"/>
            <p:cNvSpPr txBox="1"/>
            <p:nvPr/>
          </p:nvSpPr>
          <p:spPr>
            <a:xfrm>
              <a:off x="3133886" y="4089723"/>
              <a:ext cx="452257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2333634" y="4089723"/>
              <a:ext cx="452257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/>
                <p:cNvSpPr txBox="1"/>
                <p:nvPr/>
              </p:nvSpPr>
              <p:spPr>
                <a:xfrm>
                  <a:off x="1524505" y="4089723"/>
                  <a:ext cx="452257" cy="30777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52" name="TextBox 1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505" y="4089723"/>
                  <a:ext cx="452257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/>
                <p:cNvSpPr txBox="1"/>
                <p:nvPr/>
              </p:nvSpPr>
              <p:spPr>
                <a:xfrm>
                  <a:off x="4734390" y="4089723"/>
                  <a:ext cx="452257" cy="32508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53" name="TextBox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4390" y="4089723"/>
                  <a:ext cx="452257" cy="325089"/>
                </a:xfrm>
                <a:prstGeom prst="rect">
                  <a:avLst/>
                </a:prstGeom>
                <a:blipFill>
                  <a:blip r:embed="rId8"/>
                  <a:stretch>
                    <a:fillRect b="-181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/>
                <p:cNvSpPr txBox="1"/>
                <p:nvPr/>
              </p:nvSpPr>
              <p:spPr>
                <a:xfrm>
                  <a:off x="5534642" y="4089723"/>
                  <a:ext cx="452257" cy="32508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54" name="TextBox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4642" y="4089723"/>
                  <a:ext cx="452257" cy="325089"/>
                </a:xfrm>
                <a:prstGeom prst="rect">
                  <a:avLst/>
                </a:prstGeom>
                <a:blipFill>
                  <a:blip r:embed="rId9"/>
                  <a:stretch>
                    <a:fillRect b="-181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5" name="TextBox 154"/>
            <p:cNvSpPr txBox="1"/>
            <p:nvPr/>
          </p:nvSpPr>
          <p:spPr>
            <a:xfrm>
              <a:off x="6334894" y="4089723"/>
              <a:ext cx="452257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7135146" y="4089723"/>
                  <a:ext cx="452257" cy="30777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5146" y="4089723"/>
                  <a:ext cx="452257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7" name="직선 연결선 156"/>
            <p:cNvCxnSpPr>
              <a:stCxn id="152" idx="3"/>
              <a:endCxn id="151" idx="1"/>
            </p:cNvCxnSpPr>
            <p:nvPr/>
          </p:nvCxnSpPr>
          <p:spPr>
            <a:xfrm>
              <a:off x="1976762" y="4243612"/>
              <a:ext cx="35687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>
              <a:endCxn id="150" idx="1"/>
            </p:cNvCxnSpPr>
            <p:nvPr/>
          </p:nvCxnSpPr>
          <p:spPr>
            <a:xfrm>
              <a:off x="2785891" y="4243611"/>
              <a:ext cx="34799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>
              <a:endCxn id="149" idx="1"/>
            </p:cNvCxnSpPr>
            <p:nvPr/>
          </p:nvCxnSpPr>
          <p:spPr>
            <a:xfrm>
              <a:off x="3586143" y="4243611"/>
              <a:ext cx="347995" cy="86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4380571" y="4242910"/>
              <a:ext cx="34799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5186647" y="4242910"/>
              <a:ext cx="34799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5981075" y="4247542"/>
              <a:ext cx="34799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6787151" y="4242910"/>
              <a:ext cx="34799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4" name="그룹 163"/>
          <p:cNvGrpSpPr/>
          <p:nvPr/>
        </p:nvGrpSpPr>
        <p:grpSpPr>
          <a:xfrm>
            <a:off x="1870561" y="4933549"/>
            <a:ext cx="6062898" cy="325089"/>
            <a:chOff x="1524505" y="4089723"/>
            <a:chExt cx="6062898" cy="3250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3934138" y="4089723"/>
                  <a:ext cx="452257" cy="32508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4138" y="4089723"/>
                  <a:ext cx="452257" cy="32508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TextBox 165"/>
            <p:cNvSpPr txBox="1"/>
            <p:nvPr/>
          </p:nvSpPr>
          <p:spPr>
            <a:xfrm>
              <a:off x="3133886" y="4089723"/>
              <a:ext cx="452257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dirty="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2333634" y="4089723"/>
              <a:ext cx="452257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/>
                <p:cNvSpPr txBox="1"/>
                <p:nvPr/>
              </p:nvSpPr>
              <p:spPr>
                <a:xfrm>
                  <a:off x="1524505" y="4089723"/>
                  <a:ext cx="452257" cy="30777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68" name="TextBox 1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505" y="4089723"/>
                  <a:ext cx="452257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/>
                <p:cNvSpPr txBox="1"/>
                <p:nvPr/>
              </p:nvSpPr>
              <p:spPr>
                <a:xfrm>
                  <a:off x="4734390" y="4089723"/>
                  <a:ext cx="452257" cy="32508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69" name="TextBox 1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4390" y="4089723"/>
                  <a:ext cx="452257" cy="325089"/>
                </a:xfrm>
                <a:prstGeom prst="rect">
                  <a:avLst/>
                </a:prstGeom>
                <a:blipFill>
                  <a:blip r:embed="rId13"/>
                  <a:stretch>
                    <a:fillRect r="-259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/>
                <p:cNvSpPr txBox="1"/>
                <p:nvPr/>
              </p:nvSpPr>
              <p:spPr>
                <a:xfrm>
                  <a:off x="5534642" y="4089723"/>
                  <a:ext cx="452257" cy="32508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70" name="TextBox 1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4642" y="4089723"/>
                  <a:ext cx="452257" cy="325089"/>
                </a:xfrm>
                <a:prstGeom prst="rect">
                  <a:avLst/>
                </a:prstGeom>
                <a:blipFill>
                  <a:blip r:embed="rId14"/>
                  <a:stretch>
                    <a:fillRect r="-394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1" name="TextBox 170"/>
            <p:cNvSpPr txBox="1"/>
            <p:nvPr/>
          </p:nvSpPr>
          <p:spPr>
            <a:xfrm>
              <a:off x="6334894" y="4089723"/>
              <a:ext cx="452257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/>
                <p:cNvSpPr txBox="1"/>
                <p:nvPr/>
              </p:nvSpPr>
              <p:spPr>
                <a:xfrm>
                  <a:off x="7135146" y="4089723"/>
                  <a:ext cx="452257" cy="30777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72" name="TextBox 1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5146" y="4089723"/>
                  <a:ext cx="452257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3" name="직선 연결선 172"/>
            <p:cNvCxnSpPr>
              <a:stCxn id="168" idx="3"/>
              <a:endCxn id="167" idx="1"/>
            </p:cNvCxnSpPr>
            <p:nvPr/>
          </p:nvCxnSpPr>
          <p:spPr>
            <a:xfrm>
              <a:off x="1976762" y="4243612"/>
              <a:ext cx="35687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>
              <a:endCxn id="166" idx="1"/>
            </p:cNvCxnSpPr>
            <p:nvPr/>
          </p:nvCxnSpPr>
          <p:spPr>
            <a:xfrm>
              <a:off x="2785891" y="4243611"/>
              <a:ext cx="34799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>
              <a:endCxn id="165" idx="1"/>
            </p:cNvCxnSpPr>
            <p:nvPr/>
          </p:nvCxnSpPr>
          <p:spPr>
            <a:xfrm>
              <a:off x="3586143" y="4243611"/>
              <a:ext cx="347995" cy="86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4380571" y="4242910"/>
              <a:ext cx="34799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5186647" y="4242910"/>
              <a:ext cx="34799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5981075" y="4247542"/>
              <a:ext cx="34799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6787151" y="4242910"/>
              <a:ext cx="34799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4" name="직선 화살표 연결선 23"/>
          <p:cNvCxnSpPr/>
          <p:nvPr/>
        </p:nvCxnSpPr>
        <p:spPr>
          <a:xfrm flipV="1">
            <a:off x="2096690" y="4400572"/>
            <a:ext cx="0" cy="525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/>
          <p:nvPr/>
        </p:nvCxnSpPr>
        <p:spPr>
          <a:xfrm flipH="1" flipV="1">
            <a:off x="2905818" y="4400572"/>
            <a:ext cx="1" cy="525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/>
          <p:nvPr/>
        </p:nvCxnSpPr>
        <p:spPr>
          <a:xfrm flipV="1">
            <a:off x="3697194" y="4400571"/>
            <a:ext cx="0" cy="525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/>
          <p:nvPr/>
        </p:nvCxnSpPr>
        <p:spPr>
          <a:xfrm flipV="1">
            <a:off x="4506322" y="4400570"/>
            <a:ext cx="0" cy="525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/>
          <p:nvPr/>
        </p:nvCxnSpPr>
        <p:spPr>
          <a:xfrm flipV="1">
            <a:off x="5297698" y="4400572"/>
            <a:ext cx="0" cy="525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/>
          <p:nvPr/>
        </p:nvCxnSpPr>
        <p:spPr>
          <a:xfrm flipH="1" flipV="1">
            <a:off x="6106826" y="4400572"/>
            <a:ext cx="1" cy="525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 flipV="1">
            <a:off x="6898202" y="4400571"/>
            <a:ext cx="0" cy="525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/>
          <p:nvPr/>
        </p:nvCxnSpPr>
        <p:spPr>
          <a:xfrm flipV="1">
            <a:off x="7707330" y="4400570"/>
            <a:ext cx="0" cy="525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855552" y="80440"/>
            <a:ext cx="389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01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3128412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03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906315" y="80440"/>
            <a:ext cx="560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02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4192768" y="80440"/>
            <a:ext cx="4016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04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5256098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05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320454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06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7384808" y="80440"/>
            <a:ext cx="1129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92813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267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3) Model structure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135032" y="1151225"/>
            <a:ext cx="553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2) Learning to align visual and language data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1148416" y="1459002"/>
            <a:ext cx="7228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2-3) Markov Random Field(MRF)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277" y="1766779"/>
            <a:ext cx="6136787" cy="451704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55552" y="80440"/>
            <a:ext cx="389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01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128412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03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06315" y="80440"/>
            <a:ext cx="560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02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192768" y="80440"/>
            <a:ext cx="4016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04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256098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05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320454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06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7384808" y="80440"/>
            <a:ext cx="1129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456871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267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3) Model structure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135032" y="1151225"/>
            <a:ext cx="553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3) Generative model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48416" y="1459002"/>
            <a:ext cx="7228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3-1) Long-Short Term Memory(LSTM)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83956" y="1736001"/>
            <a:ext cx="1453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89626" y="2401773"/>
                <a:ext cx="3378715" cy="663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𝐶𝑁𝑁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altLang="ko-KR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h𝑥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=1)⊙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𝑜h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626" y="2401773"/>
                <a:ext cx="3378715" cy="663130"/>
              </a:xfrm>
              <a:prstGeom prst="rect">
                <a:avLst/>
              </a:prstGeom>
              <a:blipFill>
                <a:blip r:embed="rId2"/>
                <a:stretch>
                  <a:fillRect b="-27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417" y="1719935"/>
            <a:ext cx="3070052" cy="180121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99843" y="3453676"/>
            <a:ext cx="1453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Testing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399843" y="2007464"/>
            <a:ext cx="3582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/>
              <a:t>Word dictionary : add special “START”, “END” token </a:t>
            </a:r>
          </a:p>
        </p:txBody>
      </p:sp>
      <p:sp>
        <p:nvSpPr>
          <p:cNvPr id="25" name="타원 24"/>
          <p:cNvSpPr/>
          <p:nvPr/>
        </p:nvSpPr>
        <p:spPr>
          <a:xfrm>
            <a:off x="4706149" y="5578454"/>
            <a:ext cx="250437" cy="25211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706148" y="4779108"/>
            <a:ext cx="250437" cy="2521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706148" y="3949463"/>
            <a:ext cx="250437" cy="2521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417099" y="5582392"/>
            <a:ext cx="250437" cy="25211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418104" y="4773520"/>
            <a:ext cx="250437" cy="2521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5418104" y="3953401"/>
            <a:ext cx="250437" cy="2521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128049" y="5578454"/>
            <a:ext cx="250437" cy="25211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126497" y="4779108"/>
            <a:ext cx="250437" cy="2521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126497" y="3949463"/>
            <a:ext cx="250437" cy="2521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838999" y="5578454"/>
            <a:ext cx="250437" cy="25211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839663" y="4774345"/>
            <a:ext cx="250437" cy="2521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6844429" y="3949463"/>
            <a:ext cx="250437" cy="2521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7549947" y="5575372"/>
            <a:ext cx="250437" cy="25211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7549946" y="4776026"/>
            <a:ext cx="250437" cy="2521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7549946" y="3946381"/>
            <a:ext cx="250437" cy="2521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직선 화살표 연결선 81"/>
          <p:cNvCxnSpPr/>
          <p:nvPr/>
        </p:nvCxnSpPr>
        <p:spPr>
          <a:xfrm flipH="1" flipV="1">
            <a:off x="4831367" y="5028144"/>
            <a:ext cx="1" cy="550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 flipV="1">
            <a:off x="5541099" y="5028144"/>
            <a:ext cx="1" cy="550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H="1" flipV="1">
            <a:off x="6250831" y="5028144"/>
            <a:ext cx="1" cy="550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H="1" flipV="1">
            <a:off x="6960563" y="5028144"/>
            <a:ext cx="1" cy="550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7670296" y="5017888"/>
            <a:ext cx="1" cy="550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7747828" y="4759044"/>
                <a:ext cx="28771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828" y="4759044"/>
                <a:ext cx="287718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7747828" y="3923502"/>
                <a:ext cx="28771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828" y="3923502"/>
                <a:ext cx="287718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7747828" y="5563838"/>
                <a:ext cx="28771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828" y="5563838"/>
                <a:ext cx="287718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직선 화살표 연결선 125"/>
          <p:cNvCxnSpPr/>
          <p:nvPr/>
        </p:nvCxnSpPr>
        <p:spPr>
          <a:xfrm flipH="1" flipV="1">
            <a:off x="4831366" y="4213716"/>
            <a:ext cx="1" cy="550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H="1" flipV="1">
            <a:off x="5551068" y="4206929"/>
            <a:ext cx="1" cy="550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 flipH="1" flipV="1">
            <a:off x="6250830" y="4205519"/>
            <a:ext cx="1" cy="550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 flipH="1" flipV="1">
            <a:off x="6964723" y="4198499"/>
            <a:ext cx="1" cy="550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 flipV="1">
            <a:off x="7670295" y="4203460"/>
            <a:ext cx="1" cy="550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7610916" y="5221433"/>
                <a:ext cx="28771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h𝑥</m:t>
                          </m:r>
                        </m:sub>
                      </m:sSub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916" y="5221433"/>
                <a:ext cx="287718" cy="246221"/>
              </a:xfrm>
              <a:prstGeom prst="rect">
                <a:avLst/>
              </a:prstGeom>
              <a:blipFill>
                <a:blip r:embed="rId7"/>
                <a:stretch>
                  <a:fillRect r="-170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7610916" y="4414102"/>
                <a:ext cx="28771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𝑜h</m:t>
                          </m:r>
                        </m:sub>
                      </m:sSub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916" y="4414102"/>
                <a:ext cx="287718" cy="246221"/>
              </a:xfrm>
              <a:prstGeom prst="rect">
                <a:avLst/>
              </a:prstGeom>
              <a:blipFill>
                <a:blip r:embed="rId8"/>
                <a:stretch>
                  <a:fillRect r="-170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6453511" y="4689072"/>
                <a:ext cx="28771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511" y="4689072"/>
                <a:ext cx="287718" cy="246221"/>
              </a:xfrm>
              <a:prstGeom prst="rect">
                <a:avLst/>
              </a:prstGeom>
              <a:blipFill>
                <a:blip r:embed="rId9"/>
                <a:stretch>
                  <a:fillRect r="-170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9418" y="3832354"/>
            <a:ext cx="2107949" cy="1310662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2493684" y="5681438"/>
            <a:ext cx="510335" cy="464791"/>
            <a:chOff x="2126564" y="5763098"/>
            <a:chExt cx="510335" cy="464791"/>
          </a:xfrm>
        </p:grpSpPr>
        <p:sp>
          <p:nvSpPr>
            <p:cNvPr id="15" name="직사각형 14"/>
            <p:cNvSpPr/>
            <p:nvPr/>
          </p:nvSpPr>
          <p:spPr>
            <a:xfrm>
              <a:off x="2264150" y="5763098"/>
              <a:ext cx="372749" cy="3329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2195357" y="5825951"/>
              <a:ext cx="372749" cy="3329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2126564" y="5894981"/>
              <a:ext cx="372749" cy="3329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113853" y="5719746"/>
            <a:ext cx="383123" cy="375798"/>
            <a:chOff x="2905357" y="5790646"/>
            <a:chExt cx="383123" cy="375798"/>
          </a:xfrm>
        </p:grpSpPr>
        <p:sp>
          <p:nvSpPr>
            <p:cNvPr id="137" name="직사각형 136"/>
            <p:cNvSpPr/>
            <p:nvPr/>
          </p:nvSpPr>
          <p:spPr>
            <a:xfrm>
              <a:off x="3042943" y="5790646"/>
              <a:ext cx="245537" cy="243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2974150" y="5853499"/>
              <a:ext cx="245537" cy="243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2905357" y="5922529"/>
              <a:ext cx="245537" cy="243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806318" y="5627452"/>
            <a:ext cx="595643" cy="527441"/>
            <a:chOff x="1439198" y="5686326"/>
            <a:chExt cx="595643" cy="527441"/>
          </a:xfrm>
        </p:grpSpPr>
        <p:sp>
          <p:nvSpPr>
            <p:cNvPr id="140" name="직사각형 139"/>
            <p:cNvSpPr/>
            <p:nvPr/>
          </p:nvSpPr>
          <p:spPr>
            <a:xfrm>
              <a:off x="1576784" y="5686326"/>
              <a:ext cx="458057" cy="395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1507991" y="5749179"/>
              <a:ext cx="458057" cy="395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1439198" y="5818209"/>
              <a:ext cx="458057" cy="395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3" name="직사각형 142"/>
          <p:cNvSpPr/>
          <p:nvPr/>
        </p:nvSpPr>
        <p:spPr>
          <a:xfrm>
            <a:off x="2036387" y="5922211"/>
            <a:ext cx="130549" cy="154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2702282" y="5966086"/>
            <a:ext cx="93137" cy="1017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/>
          <p:cNvSpPr/>
          <p:nvPr/>
        </p:nvSpPr>
        <p:spPr>
          <a:xfrm>
            <a:off x="3638777" y="5525979"/>
            <a:ext cx="56080" cy="6897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3780013" y="5523932"/>
            <a:ext cx="56080" cy="6897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/>
          <p:cNvSpPr/>
          <p:nvPr/>
        </p:nvSpPr>
        <p:spPr>
          <a:xfrm>
            <a:off x="3936503" y="5659806"/>
            <a:ext cx="56444" cy="431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038592" y="5922211"/>
            <a:ext cx="604911" cy="16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/>
          <p:cNvCxnSpPr/>
          <p:nvPr/>
        </p:nvCxnSpPr>
        <p:spPr>
          <a:xfrm flipV="1">
            <a:off x="2172670" y="5932273"/>
            <a:ext cx="473048" cy="1402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>
            <a:stCxn id="144" idx="0"/>
          </p:cNvCxnSpPr>
          <p:nvPr/>
        </p:nvCxnSpPr>
        <p:spPr>
          <a:xfrm flipV="1">
            <a:off x="2748851" y="5926191"/>
            <a:ext cx="511223" cy="39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 flipV="1">
            <a:off x="2789241" y="5919918"/>
            <a:ext cx="473048" cy="1402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>
            <a:endCxn id="145" idx="2"/>
          </p:cNvCxnSpPr>
          <p:nvPr/>
        </p:nvCxnSpPr>
        <p:spPr>
          <a:xfrm>
            <a:off x="3113853" y="6095544"/>
            <a:ext cx="552964" cy="120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/>
          <p:cNvCxnSpPr>
            <a:endCxn id="145" idx="0"/>
          </p:cNvCxnSpPr>
          <p:nvPr/>
        </p:nvCxnSpPr>
        <p:spPr>
          <a:xfrm flipV="1">
            <a:off x="3113853" y="5525979"/>
            <a:ext cx="552964" cy="325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stCxn id="147" idx="0"/>
            <a:endCxn id="148" idx="0"/>
          </p:cNvCxnSpPr>
          <p:nvPr/>
        </p:nvCxnSpPr>
        <p:spPr>
          <a:xfrm>
            <a:off x="3808053" y="5523932"/>
            <a:ext cx="156672" cy="135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>
            <a:stCxn id="147" idx="2"/>
            <a:endCxn id="148" idx="2"/>
          </p:cNvCxnSpPr>
          <p:nvPr/>
        </p:nvCxnSpPr>
        <p:spPr>
          <a:xfrm flipV="1">
            <a:off x="3808053" y="6091579"/>
            <a:ext cx="156672" cy="122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/>
          <p:nvPr/>
        </p:nvCxnSpPr>
        <p:spPr>
          <a:xfrm>
            <a:off x="2209800" y="5231689"/>
            <a:ext cx="9525" cy="3467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2215586" y="5229067"/>
                <a:ext cx="579232" cy="26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𝐶𝑁𝑁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1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0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586" y="5229067"/>
                <a:ext cx="579232" cy="2603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직선 화살표 연결선 172"/>
          <p:cNvCxnSpPr/>
          <p:nvPr/>
        </p:nvCxnSpPr>
        <p:spPr>
          <a:xfrm flipV="1">
            <a:off x="4086225" y="4938791"/>
            <a:ext cx="585788" cy="949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/>
              <p:cNvSpPr txBox="1"/>
              <p:nvPr/>
            </p:nvSpPr>
            <p:spPr>
              <a:xfrm>
                <a:off x="4052089" y="5214790"/>
                <a:ext cx="28771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74" name="TextBox 1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89" y="5214790"/>
                <a:ext cx="287718" cy="246221"/>
              </a:xfrm>
              <a:prstGeom prst="rect">
                <a:avLst/>
              </a:prstGeom>
              <a:blipFill>
                <a:blip r:embed="rId12"/>
                <a:stretch>
                  <a:fillRect r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TextBox 174"/>
          <p:cNvSpPr txBox="1"/>
          <p:nvPr/>
        </p:nvSpPr>
        <p:spPr>
          <a:xfrm>
            <a:off x="7312875" y="3726740"/>
            <a:ext cx="71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END</a:t>
            </a:r>
            <a:endParaRPr lang="ko-KR" altLang="en-US" sz="1200" dirty="0"/>
          </a:p>
        </p:txBody>
      </p:sp>
      <p:sp>
        <p:nvSpPr>
          <p:cNvPr id="176" name="TextBox 175"/>
          <p:cNvSpPr txBox="1"/>
          <p:nvPr/>
        </p:nvSpPr>
        <p:spPr>
          <a:xfrm>
            <a:off x="4474774" y="5800027"/>
            <a:ext cx="71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STRAT</a:t>
            </a:r>
            <a:endParaRPr lang="ko-KR" altLang="en-US" sz="1200" dirty="0"/>
          </a:p>
        </p:txBody>
      </p:sp>
      <p:sp>
        <p:nvSpPr>
          <p:cNvPr id="177" name="TextBox 176"/>
          <p:cNvSpPr txBox="1"/>
          <p:nvPr/>
        </p:nvSpPr>
        <p:spPr>
          <a:xfrm>
            <a:off x="4424242" y="3708131"/>
            <a:ext cx="889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Word </a:t>
            </a:r>
            <a:r>
              <a:rPr lang="en-US" altLang="ko-KR" sz="1200" dirty="0" err="1"/>
              <a:t>Dist</a:t>
            </a:r>
            <a:endParaRPr lang="ko-KR" altLang="en-US" sz="1200" dirty="0"/>
          </a:p>
        </p:txBody>
      </p:sp>
      <p:cxnSp>
        <p:nvCxnSpPr>
          <p:cNvPr id="179" name="구부러진 연결선 178"/>
          <p:cNvCxnSpPr/>
          <p:nvPr/>
        </p:nvCxnSpPr>
        <p:spPr>
          <a:xfrm>
            <a:off x="4965734" y="4085620"/>
            <a:ext cx="460514" cy="163292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>
            <a:off x="4814777" y="4342118"/>
            <a:ext cx="696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sampling</a:t>
            </a:r>
            <a:endParaRPr lang="ko-KR" altLang="en-US" sz="1100" dirty="0"/>
          </a:p>
        </p:txBody>
      </p:sp>
      <p:cxnSp>
        <p:nvCxnSpPr>
          <p:cNvPr id="181" name="구부러진 연결선 180"/>
          <p:cNvCxnSpPr/>
          <p:nvPr/>
        </p:nvCxnSpPr>
        <p:spPr>
          <a:xfrm>
            <a:off x="5664978" y="4072054"/>
            <a:ext cx="460514" cy="163292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5514021" y="4328552"/>
            <a:ext cx="696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sampling</a:t>
            </a:r>
            <a:endParaRPr lang="ko-KR" altLang="en-US" sz="1100" dirty="0"/>
          </a:p>
        </p:txBody>
      </p:sp>
      <p:sp>
        <p:nvSpPr>
          <p:cNvPr id="91" name="직사각형 90"/>
          <p:cNvSpPr/>
          <p:nvPr/>
        </p:nvSpPr>
        <p:spPr>
          <a:xfrm>
            <a:off x="855552" y="80440"/>
            <a:ext cx="389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01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3128412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03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1906315" y="80440"/>
            <a:ext cx="560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02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4192768" y="80440"/>
            <a:ext cx="4016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04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5256098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05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6320454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06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7384808" y="80440"/>
            <a:ext cx="1129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193820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267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3) Model structure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135032" y="1151225"/>
            <a:ext cx="553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3) Generative model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48416" y="1459002"/>
            <a:ext cx="7228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3-1) Long-Short Term Memory(LSTM)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83956" y="1736001"/>
            <a:ext cx="1453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Testing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537390" y="1925029"/>
            <a:ext cx="3582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/>
              <a:t>Sampling</a:t>
            </a:r>
          </a:p>
        </p:txBody>
      </p:sp>
      <p:sp>
        <p:nvSpPr>
          <p:cNvPr id="90" name="타원 89"/>
          <p:cNvSpPr/>
          <p:nvPr/>
        </p:nvSpPr>
        <p:spPr>
          <a:xfrm>
            <a:off x="3240725" y="3104993"/>
            <a:ext cx="250437" cy="2521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/>
          <p:cNvSpPr/>
          <p:nvPr/>
        </p:nvSpPr>
        <p:spPr>
          <a:xfrm>
            <a:off x="3958657" y="3104993"/>
            <a:ext cx="250437" cy="2521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/>
          <p:cNvSpPr/>
          <p:nvPr/>
        </p:nvSpPr>
        <p:spPr>
          <a:xfrm>
            <a:off x="4676589" y="3108191"/>
            <a:ext cx="250437" cy="2521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5394521" y="3108191"/>
            <a:ext cx="250437" cy="2521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6115278" y="3105109"/>
            <a:ext cx="250437" cy="2521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TextBox 198"/>
          <p:cNvSpPr txBox="1"/>
          <p:nvPr/>
        </p:nvSpPr>
        <p:spPr>
          <a:xfrm>
            <a:off x="1537390" y="3682165"/>
            <a:ext cx="3582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/>
              <a:t>Beam Search</a:t>
            </a:r>
          </a:p>
        </p:txBody>
      </p:sp>
      <p:cxnSp>
        <p:nvCxnSpPr>
          <p:cNvPr id="5" name="직선 화살표 연결선 4"/>
          <p:cNvCxnSpPr>
            <a:stCxn id="90" idx="6"/>
            <a:endCxn id="93" idx="2"/>
          </p:cNvCxnSpPr>
          <p:nvPr/>
        </p:nvCxnSpPr>
        <p:spPr>
          <a:xfrm>
            <a:off x="3491162" y="3231052"/>
            <a:ext cx="4674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/>
          <p:nvPr/>
        </p:nvCxnSpPr>
        <p:spPr>
          <a:xfrm>
            <a:off x="4209094" y="3231052"/>
            <a:ext cx="4674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/>
          <p:nvPr/>
        </p:nvCxnSpPr>
        <p:spPr>
          <a:xfrm>
            <a:off x="4929342" y="3231052"/>
            <a:ext cx="4674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/>
          <p:nvPr/>
        </p:nvCxnSpPr>
        <p:spPr>
          <a:xfrm>
            <a:off x="5647274" y="3231052"/>
            <a:ext cx="4674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1077482"/>
                  </p:ext>
                </p:extLst>
              </p:nvPr>
            </p:nvGraphicFramePr>
            <p:xfrm>
              <a:off x="2410793" y="2456339"/>
              <a:ext cx="1835197" cy="2514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171">
                      <a:extLst>
                        <a:ext uri="{9D8B030D-6E8A-4147-A177-3AD203B41FA5}">
                          <a16:colId xmlns:a16="http://schemas.microsoft.com/office/drawing/2014/main" val="797229453"/>
                        </a:ext>
                      </a:extLst>
                    </a:gridCol>
                    <a:gridCol w="262171">
                      <a:extLst>
                        <a:ext uri="{9D8B030D-6E8A-4147-A177-3AD203B41FA5}">
                          <a16:colId xmlns:a16="http://schemas.microsoft.com/office/drawing/2014/main" val="89310256"/>
                        </a:ext>
                      </a:extLst>
                    </a:gridCol>
                    <a:gridCol w="262171">
                      <a:extLst>
                        <a:ext uri="{9D8B030D-6E8A-4147-A177-3AD203B41FA5}">
                          <a16:colId xmlns:a16="http://schemas.microsoft.com/office/drawing/2014/main" val="815855062"/>
                        </a:ext>
                      </a:extLst>
                    </a:gridCol>
                    <a:gridCol w="262171">
                      <a:extLst>
                        <a:ext uri="{9D8B030D-6E8A-4147-A177-3AD203B41FA5}">
                          <a16:colId xmlns:a16="http://schemas.microsoft.com/office/drawing/2014/main" val="244998161"/>
                        </a:ext>
                      </a:extLst>
                    </a:gridCol>
                    <a:gridCol w="262171">
                      <a:extLst>
                        <a:ext uri="{9D8B030D-6E8A-4147-A177-3AD203B41FA5}">
                          <a16:colId xmlns:a16="http://schemas.microsoft.com/office/drawing/2014/main" val="198179585"/>
                        </a:ext>
                      </a:extLst>
                    </a:gridCol>
                    <a:gridCol w="262171">
                      <a:extLst>
                        <a:ext uri="{9D8B030D-6E8A-4147-A177-3AD203B41FA5}">
                          <a16:colId xmlns:a16="http://schemas.microsoft.com/office/drawing/2014/main" val="3849799869"/>
                        </a:ext>
                      </a:extLst>
                    </a:gridCol>
                    <a:gridCol w="262171">
                      <a:extLst>
                        <a:ext uri="{9D8B030D-6E8A-4147-A177-3AD203B41FA5}">
                          <a16:colId xmlns:a16="http://schemas.microsoft.com/office/drawing/2014/main" val="2046587726"/>
                        </a:ext>
                      </a:extLst>
                    </a:gridCol>
                  </a:tblGrid>
                  <a:tr h="236504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5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5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5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5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ko-KR" altLang="en-US" sz="105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ko-KR" altLang="en-US" sz="105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5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60338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1077482"/>
                  </p:ext>
                </p:extLst>
              </p:nvPr>
            </p:nvGraphicFramePr>
            <p:xfrm>
              <a:off x="2410793" y="2456339"/>
              <a:ext cx="1835197" cy="2514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171">
                      <a:extLst>
                        <a:ext uri="{9D8B030D-6E8A-4147-A177-3AD203B41FA5}">
                          <a16:colId xmlns:a16="http://schemas.microsoft.com/office/drawing/2014/main" val="797229453"/>
                        </a:ext>
                      </a:extLst>
                    </a:gridCol>
                    <a:gridCol w="262171">
                      <a:extLst>
                        <a:ext uri="{9D8B030D-6E8A-4147-A177-3AD203B41FA5}">
                          <a16:colId xmlns:a16="http://schemas.microsoft.com/office/drawing/2014/main" val="89310256"/>
                        </a:ext>
                      </a:extLst>
                    </a:gridCol>
                    <a:gridCol w="262171">
                      <a:extLst>
                        <a:ext uri="{9D8B030D-6E8A-4147-A177-3AD203B41FA5}">
                          <a16:colId xmlns:a16="http://schemas.microsoft.com/office/drawing/2014/main" val="815855062"/>
                        </a:ext>
                      </a:extLst>
                    </a:gridCol>
                    <a:gridCol w="262171">
                      <a:extLst>
                        <a:ext uri="{9D8B030D-6E8A-4147-A177-3AD203B41FA5}">
                          <a16:colId xmlns:a16="http://schemas.microsoft.com/office/drawing/2014/main" val="244998161"/>
                        </a:ext>
                      </a:extLst>
                    </a:gridCol>
                    <a:gridCol w="262171">
                      <a:extLst>
                        <a:ext uri="{9D8B030D-6E8A-4147-A177-3AD203B41FA5}">
                          <a16:colId xmlns:a16="http://schemas.microsoft.com/office/drawing/2014/main" val="198179585"/>
                        </a:ext>
                      </a:extLst>
                    </a:gridCol>
                    <a:gridCol w="262171">
                      <a:extLst>
                        <a:ext uri="{9D8B030D-6E8A-4147-A177-3AD203B41FA5}">
                          <a16:colId xmlns:a16="http://schemas.microsoft.com/office/drawing/2014/main" val="3849799869"/>
                        </a:ext>
                      </a:extLst>
                    </a:gridCol>
                    <a:gridCol w="262171">
                      <a:extLst>
                        <a:ext uri="{9D8B030D-6E8A-4147-A177-3AD203B41FA5}">
                          <a16:colId xmlns:a16="http://schemas.microsoft.com/office/drawing/2014/main" val="2046587726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26" t="-2326" r="-606977" b="-116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2326" t="-2326" r="-506977" b="-116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326" t="-2326" r="-406977" b="-116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5455" t="-2326" r="-297727" b="-116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b="0" dirty="0" smtClean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ko-KR" altLang="en-US" sz="105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b="0" dirty="0" smtClean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ko-KR" altLang="en-US" sz="105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4651" t="-2326" r="-4651" b="-116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603381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직선 연결선 9"/>
          <p:cNvCxnSpPr>
            <a:stCxn id="90" idx="7"/>
          </p:cNvCxnSpPr>
          <p:nvPr/>
        </p:nvCxnSpPr>
        <p:spPr>
          <a:xfrm flipV="1">
            <a:off x="3454486" y="2716088"/>
            <a:ext cx="751783" cy="4258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90" idx="1"/>
          </p:cNvCxnSpPr>
          <p:nvPr/>
        </p:nvCxnSpPr>
        <p:spPr>
          <a:xfrm flipH="1" flipV="1">
            <a:off x="2410793" y="2716088"/>
            <a:ext cx="866608" cy="4258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4305300" y="2567940"/>
            <a:ext cx="6217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028339" y="2422618"/>
            <a:ext cx="124632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Sampling word</a:t>
            </a:r>
            <a:endParaRPr lang="ko-KR" altLang="en-US" sz="1200" dirty="0"/>
          </a:p>
        </p:txBody>
      </p:sp>
      <p:sp>
        <p:nvSpPr>
          <p:cNvPr id="208" name="타원 207"/>
          <p:cNvSpPr/>
          <p:nvPr/>
        </p:nvSpPr>
        <p:spPr>
          <a:xfrm>
            <a:off x="2697208" y="4891779"/>
            <a:ext cx="250437" cy="2521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/>
          <p:cNvSpPr/>
          <p:nvPr/>
        </p:nvSpPr>
        <p:spPr>
          <a:xfrm>
            <a:off x="5087067" y="4015925"/>
            <a:ext cx="250437" cy="25211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타원 209"/>
          <p:cNvSpPr/>
          <p:nvPr/>
        </p:nvSpPr>
        <p:spPr>
          <a:xfrm>
            <a:off x="3852357" y="4356117"/>
            <a:ext cx="250437" cy="2521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/>
          <p:cNvSpPr/>
          <p:nvPr/>
        </p:nvSpPr>
        <p:spPr>
          <a:xfrm>
            <a:off x="3852356" y="5436102"/>
            <a:ext cx="250437" cy="2521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/>
          <p:cNvSpPr/>
          <p:nvPr/>
        </p:nvSpPr>
        <p:spPr>
          <a:xfrm>
            <a:off x="5087067" y="4559570"/>
            <a:ext cx="250437" cy="25211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/>
          <p:cNvSpPr/>
          <p:nvPr/>
        </p:nvSpPr>
        <p:spPr>
          <a:xfrm>
            <a:off x="5087067" y="5122477"/>
            <a:ext cx="250437" cy="25211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/>
          <p:cNvSpPr/>
          <p:nvPr/>
        </p:nvSpPr>
        <p:spPr>
          <a:xfrm>
            <a:off x="5087067" y="5666122"/>
            <a:ext cx="250437" cy="25211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>
            <a:stCxn id="208" idx="6"/>
            <a:endCxn id="210" idx="2"/>
          </p:cNvCxnSpPr>
          <p:nvPr/>
        </p:nvCxnSpPr>
        <p:spPr>
          <a:xfrm flipV="1">
            <a:off x="2947645" y="4482176"/>
            <a:ext cx="904712" cy="535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208" idx="6"/>
            <a:endCxn id="211" idx="2"/>
          </p:cNvCxnSpPr>
          <p:nvPr/>
        </p:nvCxnSpPr>
        <p:spPr>
          <a:xfrm>
            <a:off x="2947645" y="5017838"/>
            <a:ext cx="904711" cy="544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210" idx="6"/>
            <a:endCxn id="209" idx="2"/>
          </p:cNvCxnSpPr>
          <p:nvPr/>
        </p:nvCxnSpPr>
        <p:spPr>
          <a:xfrm flipV="1">
            <a:off x="4102794" y="4141984"/>
            <a:ext cx="984273" cy="340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210" idx="6"/>
            <a:endCxn id="212" idx="2"/>
          </p:cNvCxnSpPr>
          <p:nvPr/>
        </p:nvCxnSpPr>
        <p:spPr>
          <a:xfrm>
            <a:off x="4102794" y="4482176"/>
            <a:ext cx="984273" cy="203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211" idx="6"/>
            <a:endCxn id="213" idx="2"/>
          </p:cNvCxnSpPr>
          <p:nvPr/>
        </p:nvCxnSpPr>
        <p:spPr>
          <a:xfrm flipV="1">
            <a:off x="4102793" y="5248536"/>
            <a:ext cx="984274" cy="313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211" idx="6"/>
            <a:endCxn id="214" idx="2"/>
          </p:cNvCxnSpPr>
          <p:nvPr/>
        </p:nvCxnSpPr>
        <p:spPr>
          <a:xfrm>
            <a:off x="4102793" y="5562161"/>
            <a:ext cx="984274" cy="230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2607377" y="6107508"/>
                <a:ext cx="4182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377" y="6107508"/>
                <a:ext cx="4182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/>
              <p:cNvSpPr txBox="1"/>
              <p:nvPr/>
            </p:nvSpPr>
            <p:spPr>
              <a:xfrm>
                <a:off x="3768424" y="6101161"/>
                <a:ext cx="4182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15" name="TextBox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424" y="6101161"/>
                <a:ext cx="418299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/>
              <p:cNvSpPr txBox="1"/>
              <p:nvPr/>
            </p:nvSpPr>
            <p:spPr>
              <a:xfrm>
                <a:off x="4976222" y="6099382"/>
                <a:ext cx="4182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16" name="TextBox 2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222" y="6099382"/>
                <a:ext cx="418299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/>
              <p:cNvSpPr txBox="1"/>
              <p:nvPr/>
            </p:nvSpPr>
            <p:spPr>
              <a:xfrm>
                <a:off x="2646392" y="4874501"/>
                <a:ext cx="3402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17" name="TextBox 2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392" y="4874501"/>
                <a:ext cx="34026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/>
              <p:cNvSpPr txBox="1"/>
              <p:nvPr/>
            </p:nvSpPr>
            <p:spPr>
              <a:xfrm>
                <a:off x="3802855" y="4326423"/>
                <a:ext cx="3402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18" name="TextBox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855" y="4326423"/>
                <a:ext cx="34026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/>
              <p:cNvSpPr txBox="1"/>
              <p:nvPr/>
            </p:nvSpPr>
            <p:spPr>
              <a:xfrm>
                <a:off x="3790074" y="5389123"/>
                <a:ext cx="3402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19" name="TextBox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074" y="5389123"/>
                <a:ext cx="34026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extBox 219"/>
              <p:cNvSpPr txBox="1"/>
              <p:nvPr/>
            </p:nvSpPr>
            <p:spPr>
              <a:xfrm>
                <a:off x="5030986" y="3981283"/>
                <a:ext cx="3402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20" name="TextBox 2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986" y="3981283"/>
                <a:ext cx="34026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TextBox 220"/>
              <p:cNvSpPr txBox="1"/>
              <p:nvPr/>
            </p:nvSpPr>
            <p:spPr>
              <a:xfrm>
                <a:off x="5041744" y="4531242"/>
                <a:ext cx="3402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21" name="TextBox 2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744" y="4531242"/>
                <a:ext cx="340267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221"/>
              <p:cNvSpPr txBox="1"/>
              <p:nvPr/>
            </p:nvSpPr>
            <p:spPr>
              <a:xfrm>
                <a:off x="5038606" y="5090287"/>
                <a:ext cx="3402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22" name="TextBox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606" y="5090287"/>
                <a:ext cx="34026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/>
              <p:cNvSpPr txBox="1"/>
              <p:nvPr/>
            </p:nvSpPr>
            <p:spPr>
              <a:xfrm>
                <a:off x="5035843" y="5628307"/>
                <a:ext cx="3402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23" name="TextBox 2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843" y="5628307"/>
                <a:ext cx="34026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5519739" y="4002881"/>
                <a:ext cx="24104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739" y="4002881"/>
                <a:ext cx="2410467" cy="276999"/>
              </a:xfrm>
              <a:prstGeom prst="rect">
                <a:avLst/>
              </a:prstGeom>
              <a:blipFill>
                <a:blip r:embed="rId13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/>
              <p:cNvSpPr txBox="1"/>
              <p:nvPr/>
            </p:nvSpPr>
            <p:spPr>
              <a:xfrm>
                <a:off x="5519739" y="4531241"/>
                <a:ext cx="24104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24" name="TextBox 2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739" y="4531241"/>
                <a:ext cx="2410467" cy="276999"/>
              </a:xfrm>
              <a:prstGeom prst="rect">
                <a:avLst/>
              </a:prstGeom>
              <a:blipFill>
                <a:blip r:embed="rId1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224"/>
              <p:cNvSpPr txBox="1"/>
              <p:nvPr/>
            </p:nvSpPr>
            <p:spPr>
              <a:xfrm>
                <a:off x="5519738" y="5110036"/>
                <a:ext cx="24104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25" name="TextBox 2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738" y="5110036"/>
                <a:ext cx="2410467" cy="276999"/>
              </a:xfrm>
              <a:prstGeom prst="rect">
                <a:avLst/>
              </a:prstGeom>
              <a:blipFill>
                <a:blip r:embed="rId1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/>
              <p:cNvSpPr txBox="1"/>
              <p:nvPr/>
            </p:nvSpPr>
            <p:spPr>
              <a:xfrm>
                <a:off x="5519739" y="5655240"/>
                <a:ext cx="24104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26" name="TextBox 2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739" y="5655240"/>
                <a:ext cx="2410467" cy="276999"/>
              </a:xfrm>
              <a:prstGeom prst="rect">
                <a:avLst/>
              </a:prstGeom>
              <a:blipFill>
                <a:blip r:embed="rId1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3073483" y="4821031"/>
            <a:ext cx="1695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Beam size: 2</a:t>
            </a:r>
            <a:endParaRPr lang="ko-KR" altLang="en-US" sz="1200" dirty="0"/>
          </a:p>
        </p:txBody>
      </p:sp>
      <p:sp>
        <p:nvSpPr>
          <p:cNvPr id="56" name="직사각형 55"/>
          <p:cNvSpPr/>
          <p:nvPr/>
        </p:nvSpPr>
        <p:spPr>
          <a:xfrm>
            <a:off x="855552" y="80440"/>
            <a:ext cx="389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01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3128412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03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1906315" y="80440"/>
            <a:ext cx="560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02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4192768" y="80440"/>
            <a:ext cx="4016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04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5256098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05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6320454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06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7384808" y="80440"/>
            <a:ext cx="1129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869383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267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4) Experiment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489450"/>
              </p:ext>
            </p:extLst>
          </p:nvPr>
        </p:nvGraphicFramePr>
        <p:xfrm>
          <a:off x="2345213" y="1603250"/>
          <a:ext cx="4841855" cy="1550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371">
                  <a:extLst>
                    <a:ext uri="{9D8B030D-6E8A-4147-A177-3AD203B41FA5}">
                      <a16:colId xmlns:a16="http://schemas.microsoft.com/office/drawing/2014/main" val="351500244"/>
                    </a:ext>
                  </a:extLst>
                </a:gridCol>
                <a:gridCol w="968371">
                  <a:extLst>
                    <a:ext uri="{9D8B030D-6E8A-4147-A177-3AD203B41FA5}">
                      <a16:colId xmlns:a16="http://schemas.microsoft.com/office/drawing/2014/main" val="3484069679"/>
                    </a:ext>
                  </a:extLst>
                </a:gridCol>
                <a:gridCol w="968371">
                  <a:extLst>
                    <a:ext uri="{9D8B030D-6E8A-4147-A177-3AD203B41FA5}">
                      <a16:colId xmlns:a16="http://schemas.microsoft.com/office/drawing/2014/main" val="1155847102"/>
                    </a:ext>
                  </a:extLst>
                </a:gridCol>
                <a:gridCol w="968371">
                  <a:extLst>
                    <a:ext uri="{9D8B030D-6E8A-4147-A177-3AD203B41FA5}">
                      <a16:colId xmlns:a16="http://schemas.microsoft.com/office/drawing/2014/main" val="1308523640"/>
                    </a:ext>
                  </a:extLst>
                </a:gridCol>
                <a:gridCol w="968371">
                  <a:extLst>
                    <a:ext uri="{9D8B030D-6E8A-4147-A177-3AD203B41FA5}">
                      <a16:colId xmlns:a16="http://schemas.microsoft.com/office/drawing/2014/main" val="1699201346"/>
                    </a:ext>
                  </a:extLst>
                </a:gridCol>
              </a:tblGrid>
              <a:tr h="387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Data set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# of data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Training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Validation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877816"/>
                  </a:ext>
                </a:extLst>
              </a:tr>
              <a:tr h="387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Flickr8K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1254"/>
                  </a:ext>
                </a:extLst>
              </a:tr>
              <a:tr h="387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Flickr30K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31,000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30,000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731185"/>
                  </a:ext>
                </a:extLst>
              </a:tr>
              <a:tr h="387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MSCOCO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123,000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113,000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5,000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43830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35032" y="1151225"/>
            <a:ext cx="553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 Data set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5032" y="3563551"/>
            <a:ext cx="553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 Preprocessing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83059" y="3871328"/>
            <a:ext cx="58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/>
              <a:t>Convert all sentences to lower-case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Discard non-alphanumeric characters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Filter words that occur at least 5 times in the training set 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555907"/>
              </p:ext>
            </p:extLst>
          </p:nvPr>
        </p:nvGraphicFramePr>
        <p:xfrm>
          <a:off x="2600405" y="4717733"/>
          <a:ext cx="3873484" cy="775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371">
                  <a:extLst>
                    <a:ext uri="{9D8B030D-6E8A-4147-A177-3AD203B41FA5}">
                      <a16:colId xmlns:a16="http://schemas.microsoft.com/office/drawing/2014/main" val="351500244"/>
                    </a:ext>
                  </a:extLst>
                </a:gridCol>
                <a:gridCol w="968371">
                  <a:extLst>
                    <a:ext uri="{9D8B030D-6E8A-4147-A177-3AD203B41FA5}">
                      <a16:colId xmlns:a16="http://schemas.microsoft.com/office/drawing/2014/main" val="3484069679"/>
                    </a:ext>
                  </a:extLst>
                </a:gridCol>
                <a:gridCol w="968371">
                  <a:extLst>
                    <a:ext uri="{9D8B030D-6E8A-4147-A177-3AD203B41FA5}">
                      <a16:colId xmlns:a16="http://schemas.microsoft.com/office/drawing/2014/main" val="1155847102"/>
                    </a:ext>
                  </a:extLst>
                </a:gridCol>
                <a:gridCol w="968371">
                  <a:extLst>
                    <a:ext uri="{9D8B030D-6E8A-4147-A177-3AD203B41FA5}">
                      <a16:colId xmlns:a16="http://schemas.microsoft.com/office/drawing/2014/main" val="1308523640"/>
                    </a:ext>
                  </a:extLst>
                </a:gridCol>
              </a:tblGrid>
              <a:tr h="38767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Flickr8K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Flickr30K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MSCOCO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877816"/>
                  </a:ext>
                </a:extLst>
              </a:tr>
              <a:tr h="387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# of words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2,538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7,414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8,791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941254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855552" y="80440"/>
            <a:ext cx="389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01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128412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03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906315" y="80440"/>
            <a:ext cx="560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02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192768" y="80440"/>
            <a:ext cx="4016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04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256098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05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320454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06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384808" y="80440"/>
            <a:ext cx="1129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748691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267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5) Result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703" y="3420044"/>
            <a:ext cx="6671992" cy="14422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35032" y="1151225"/>
            <a:ext cx="553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 Region prediction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63" y="1459002"/>
            <a:ext cx="6724332" cy="19330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160" y="4890343"/>
            <a:ext cx="5518737" cy="179160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55552" y="80440"/>
            <a:ext cx="389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01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128412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03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906315" y="80440"/>
            <a:ext cx="560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02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192768" y="80440"/>
            <a:ext cx="4016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04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256098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05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320454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06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384808" y="80440"/>
            <a:ext cx="1129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768155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267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5) Result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5032" y="1151225"/>
            <a:ext cx="553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 Description generation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33" y="1520511"/>
            <a:ext cx="6322991" cy="1804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033" y="3454959"/>
            <a:ext cx="6322991" cy="317880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55552" y="80440"/>
            <a:ext cx="389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01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128412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03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906315" y="80440"/>
            <a:ext cx="560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02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192768" y="80440"/>
            <a:ext cx="4016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04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256098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05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320454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06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384808" y="80440"/>
            <a:ext cx="1129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543407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3159810" cy="4723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3788" y="32485"/>
            <a:ext cx="2597534" cy="407392"/>
          </a:xfrm>
        </p:spPr>
        <p:txBody>
          <a:bodyPr>
            <a:normAutofit fontScale="90000"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altLang="ko-KR" sz="2700" b="1" spc="113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Stencil" pitchFamily="82" charset="0"/>
              </a:rPr>
              <a:t>CONTENTS</a:t>
            </a:r>
            <a:endParaRPr lang="ko-KR" altLang="en-US" sz="2700" b="1" spc="113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Stencil" pitchFamily="82" charset="0"/>
            </a:endParaRP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 flipV="1">
            <a:off x="2317260" y="910169"/>
            <a:ext cx="1467699" cy="4735051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 txBox="1">
            <a:spLocks/>
          </p:cNvSpPr>
          <p:nvPr/>
        </p:nvSpPr>
        <p:spPr>
          <a:xfrm>
            <a:off x="3913092" y="1092289"/>
            <a:ext cx="5551240" cy="4498945"/>
          </a:xfrm>
          <a:prstGeom prst="rect">
            <a:avLst/>
          </a:prstGeom>
        </p:spPr>
        <p:txBody>
          <a:bodyPr vert="horz" lIns="68580" tIns="34290" rIns="68580" bIns="34290" rtlCol="0">
            <a:no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lvl1pPr marL="228589" indent="-228589" algn="l" defTabSz="91435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</a:rPr>
              <a:t>1. Previous work</a:t>
            </a:r>
          </a:p>
          <a:p>
            <a:pPr marL="0" indent="0">
              <a:buNone/>
            </a:pP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</a:endParaRPr>
          </a:p>
          <a:p>
            <a:pPr marL="0" indent="0">
              <a:buNone/>
            </a:pPr>
            <a:r>
              <a:rPr lang="en-US" altLang="ko-KR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</a:rPr>
              <a:t>2. Idea</a:t>
            </a:r>
          </a:p>
          <a:p>
            <a:pPr marL="0" indent="0">
              <a:buNone/>
            </a:pPr>
            <a:endParaRPr lang="en-US" altLang="ko-KR" sz="135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</a:endParaRPr>
          </a:p>
          <a:p>
            <a:pPr marL="0" indent="0">
              <a:buNone/>
            </a:pPr>
            <a:r>
              <a:rPr lang="en-US" altLang="ko-KR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</a:rPr>
              <a:t>3. Model structure</a:t>
            </a:r>
          </a:p>
          <a:p>
            <a:pPr marL="0" indent="0">
              <a:buNone/>
            </a:pPr>
            <a:endParaRPr lang="en-US" altLang="ko-KR" sz="135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</a:endParaRPr>
          </a:p>
          <a:p>
            <a:pPr marL="0" indent="0">
              <a:buNone/>
            </a:pPr>
            <a:r>
              <a:rPr lang="en-US" altLang="ko-KR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</a:rPr>
              <a:t>4. Experiment</a:t>
            </a:r>
          </a:p>
          <a:p>
            <a:pPr marL="0" indent="0">
              <a:buNone/>
            </a:pPr>
            <a:endParaRPr lang="en-US" altLang="ko-KR" sz="135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</a:endParaRPr>
          </a:p>
          <a:p>
            <a:pPr marL="0" indent="0">
              <a:buNone/>
            </a:pPr>
            <a:r>
              <a:rPr lang="en-US" altLang="ko-KR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</a:rPr>
              <a:t>5. Result</a:t>
            </a:r>
          </a:p>
          <a:p>
            <a:pPr marL="0" indent="0">
              <a:buNone/>
            </a:pPr>
            <a:endParaRPr lang="en-US" altLang="ko-KR" sz="135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</a:endParaRPr>
          </a:p>
          <a:p>
            <a:pPr marL="0" indent="0">
              <a:buNone/>
            </a:pPr>
            <a:r>
              <a:rPr lang="en-US" altLang="ko-KR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</a:rPr>
              <a:t>6. Limitation        </a:t>
            </a:r>
          </a:p>
          <a:p>
            <a:pPr marL="0" indent="0">
              <a:buNone/>
            </a:pPr>
            <a:endParaRPr lang="en-US" altLang="ko-KR" sz="135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49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267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5) Result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5032" y="1151225"/>
            <a:ext cx="553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3. Magnitude modulation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014" y="1459002"/>
            <a:ext cx="2382477" cy="49874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032" y="4495348"/>
            <a:ext cx="3936676" cy="2003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69013" y="6446417"/>
            <a:ext cx="3028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Magnitudes of vectors for words in Flicker30K</a:t>
            </a:r>
            <a:endParaRPr lang="ko-KR" altLang="en-US" sz="1050" dirty="0"/>
          </a:p>
        </p:txBody>
      </p:sp>
      <p:sp>
        <p:nvSpPr>
          <p:cNvPr id="19" name="TextBox 18"/>
          <p:cNvSpPr txBox="1"/>
          <p:nvPr/>
        </p:nvSpPr>
        <p:spPr>
          <a:xfrm>
            <a:off x="1424604" y="6450264"/>
            <a:ext cx="33575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Flicker30K test set regions with high vector magnitude</a:t>
            </a:r>
            <a:endParaRPr lang="ko-KR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49072" y="1850889"/>
                <a:ext cx="2533064" cy="721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(0,</m:t>
                              </m:r>
                              <m:sSubSup>
                                <m:sSub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altLang="ko-KR" sz="1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072" y="1850889"/>
                <a:ext cx="2533064" cy="721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502645" y="1573890"/>
            <a:ext cx="3744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We compute the image-sentence similarity as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237002" y="2726686"/>
            <a:ext cx="4038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/>
              <a:t>Visually discriminative words tend to have higher magnitude in the embedding space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err="1"/>
              <a:t>Stopwords</a:t>
            </a:r>
            <a:r>
              <a:rPr lang="en-US" altLang="ko-KR" sz="1200" dirty="0"/>
              <a:t> are mapped near the origin</a:t>
            </a: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Image regions containing discriminative entities are assigned vectors of higher magnitudes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55552" y="80440"/>
            <a:ext cx="389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01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128412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03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906315" y="80440"/>
            <a:ext cx="560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02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192768" y="80440"/>
            <a:ext cx="4016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04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256098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05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320454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06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384808" y="80440"/>
            <a:ext cx="1129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928271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267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6)  Limitation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58115" y="2119219"/>
            <a:ext cx="6352831" cy="6155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1. No Context</a:t>
            </a:r>
          </a:p>
          <a:p>
            <a:pPr algn="ctr"/>
            <a:r>
              <a:rPr lang="en-US" altLang="ko-KR" sz="1600" dirty="0"/>
              <a:t>The prediction does not include context outside of each region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58112" y="3163596"/>
            <a:ext cx="6352831" cy="6155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2. Inefficient</a:t>
            </a:r>
          </a:p>
          <a:p>
            <a:pPr algn="ctr"/>
            <a:r>
              <a:rPr lang="en-US" altLang="ko-KR" sz="1600" dirty="0"/>
              <a:t>We must forward every region independently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58113" y="4207973"/>
            <a:ext cx="6352831" cy="6155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3. Not end-to-end</a:t>
            </a:r>
          </a:p>
          <a:p>
            <a:pPr algn="ctr"/>
            <a:r>
              <a:rPr lang="en-US" altLang="ko-KR" sz="1600" dirty="0"/>
              <a:t>There are two models trained separately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55552" y="80440"/>
            <a:ext cx="389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01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128412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03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906315" y="80440"/>
            <a:ext cx="560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02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192768" y="80440"/>
            <a:ext cx="4016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04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256098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05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320454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06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384808" y="80440"/>
            <a:ext cx="1129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133419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267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6)  Limitation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842" y="1271502"/>
            <a:ext cx="4968566" cy="266378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10" y="4115050"/>
            <a:ext cx="5323998" cy="242562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55552" y="80440"/>
            <a:ext cx="389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01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128412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03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906315" y="80440"/>
            <a:ext cx="560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02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192768" y="80440"/>
            <a:ext cx="4016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04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256098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05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7384808" y="80440"/>
            <a:ext cx="1129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Reference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320454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407493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1648" y="6720442"/>
            <a:ext cx="9163032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7" b="89867" l="8750" r="90179">
                        <a14:foregroundMark x1="90357" y1="53067" x2="90357" y2="53067"/>
                        <a14:foregroundMark x1="55179" y1="9867" x2="55179" y2="9867"/>
                        <a14:foregroundMark x1="65357" y1="53067" x2="65357" y2="53067"/>
                        <a14:foregroundMark x1="67143" y1="90133" x2="67143" y2="90133"/>
                        <a14:foregroundMark x1="19821" y1="56533" x2="19821" y2="56533"/>
                        <a14:foregroundMark x1="16964" y1="58667" x2="16964" y2="58667"/>
                        <a14:foregroundMark x1="10714" y1="58133" x2="10714" y2="58133"/>
                        <a14:foregroundMark x1="40357" y1="61067" x2="40357" y2="61067"/>
                        <a14:foregroundMark x1="41429" y1="48267" x2="41429" y2="48267"/>
                        <a14:foregroundMark x1="45357" y1="47467" x2="45357" y2="47467"/>
                        <a14:foregroundMark x1="45714" y1="47733" x2="45714" y2="47733"/>
                        <a14:foregroundMark x1="44821" y1="46667" x2="45357" y2="51733"/>
                        <a14:foregroundMark x1="47143" y1="63733" x2="39107" y2="55467"/>
                        <a14:foregroundMark x1="39107" y1="55467" x2="40714" y2="48267"/>
                        <a14:foregroundMark x1="42500" y1="45600" x2="40893" y2="52800"/>
                        <a14:foregroundMark x1="64464" y1="34667" x2="55714" y2="68267"/>
                        <a14:foregroundMark x1="66429" y1="33067" x2="75179" y2="67467"/>
                        <a14:foregroundMark x1="75536" y1="74933" x2="68214" y2="63733"/>
                        <a14:foregroundMark x1="68214" y1="63733" x2="58750" y2="63467"/>
                        <a14:foregroundMark x1="58750" y1="63467" x2="54107" y2="74933"/>
                        <a14:foregroundMark x1="54107" y1="74933" x2="53571" y2="70667"/>
                        <a14:foregroundMark x1="47143" y1="67467" x2="38393" y2="65067"/>
                        <a14:foregroundMark x1="38393" y1="65067" x2="39643" y2="57067"/>
                        <a14:foregroundMark x1="47857" y1="53333" x2="45714" y2="62667"/>
                        <a14:foregroundMark x1="25179" y1="39200" x2="29821" y2="50933"/>
                        <a14:foregroundMark x1="29821" y1="50933" x2="27143" y2="65067"/>
                        <a14:foregroundMark x1="27143" y1="65067" x2="18214" y2="69867"/>
                        <a14:foregroundMark x1="18214" y1="69867" x2="15893" y2="55733"/>
                        <a14:foregroundMark x1="15893" y1="55733" x2="20893" y2="44533"/>
                        <a14:foregroundMark x1="20893" y1="44533" x2="26786" y2="41600"/>
                        <a14:foregroundMark x1="24821" y1="39733" x2="15893" y2="47467"/>
                        <a14:foregroundMark x1="15893" y1="47467" x2="13036" y2="62133"/>
                        <a14:foregroundMark x1="13036" y1="62133" x2="26964" y2="78933"/>
                        <a14:foregroundMark x1="31964" y1="82933" x2="31964" y2="82933"/>
                        <a14:foregroundMark x1="55357" y1="10933" x2="47143" y2="17867"/>
                        <a14:foregroundMark x1="47143" y1="17867" x2="47857" y2="31733"/>
                        <a14:foregroundMark x1="47857" y1="31733" x2="57143" y2="28800"/>
                        <a14:foregroundMark x1="57143" y1="28800" x2="59286" y2="15200"/>
                        <a14:foregroundMark x1="59286" y1="15200" x2="53750" y2="9867"/>
                        <a14:foregroundMark x1="52857" y1="16533" x2="53750" y2="23200"/>
                        <a14:foregroundMark x1="24107" y1="41067" x2="14464" y2="40800"/>
                        <a14:foregroundMark x1="14464" y1="40800" x2="12143" y2="47200"/>
                        <a14:foregroundMark x1="9821" y1="68800" x2="9821" y2="68800"/>
                        <a14:foregroundMark x1="8929" y1="55200" x2="8929" y2="55200"/>
                        <a14:foregroundMark x1="8929" y1="53333" x2="8750" y2="60800"/>
                        <a14:foregroundMark x1="10874" y1="69333" x2="11071" y2="70133"/>
                        <a14:foregroundMark x1="10809" y1="69067" x2="10874" y2="69333"/>
                        <a14:foregroundMark x1="10678" y1="68533" x2="10809" y2="69067"/>
                        <a14:foregroundMark x1="9107" y1="62133" x2="10678" y2="68533"/>
                        <a14:foregroundMark x1="10536" y1="67467" x2="11071" y2="54133"/>
                        <a14:foregroundMark x1="11071" y1="54133" x2="12679" y2="49333"/>
                        <a14:foregroundMark x1="9643" y1="65867" x2="10357" y2="6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819" y="2257188"/>
            <a:ext cx="3326422" cy="222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587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63" y="1416200"/>
            <a:ext cx="6138014" cy="425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34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267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Previous work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33139" y="1151225"/>
            <a:ext cx="7381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Previous work 1.</a:t>
            </a:r>
          </a:p>
          <a:p>
            <a:r>
              <a:rPr lang="en-US" altLang="ko-KR" sz="1400" dirty="0"/>
              <a:t>- </a:t>
            </a:r>
            <a:r>
              <a:rPr lang="en-US" altLang="ko-KR" sz="1400" dirty="0" err="1"/>
              <a:t>Farhadi</a:t>
            </a:r>
            <a:r>
              <a:rPr lang="en-US" altLang="ko-KR" sz="1400" dirty="0"/>
              <a:t> et al, “Every Picture Tells a Story: Generating Sentences from Images”, In ECCV, 2010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39" y="1945011"/>
            <a:ext cx="7611490" cy="25559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3963" y="4768810"/>
            <a:ext cx="75403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Assume there exist meaning space between Image &amp; Sentence</a:t>
            </a:r>
          </a:p>
          <a:p>
            <a:r>
              <a:rPr lang="en-US" altLang="ko-KR" sz="1400" dirty="0"/>
              <a:t>- Meaning Space : &lt;</a:t>
            </a:r>
            <a:r>
              <a:rPr lang="en-US" altLang="ko-KR" sz="1400" i="1" dirty="0"/>
              <a:t>object, action, scene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- Calculate similarity between Image-Meaning, Meaning-Sentence and mapping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855552" y="80440"/>
            <a:ext cx="389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01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128412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03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906315" y="80440"/>
            <a:ext cx="560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02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192768" y="80440"/>
            <a:ext cx="4016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04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256098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05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320454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06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384808" y="80440"/>
            <a:ext cx="1129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4232194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267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Previous work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237" y="1698942"/>
            <a:ext cx="6779314" cy="223689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55552" y="80440"/>
            <a:ext cx="389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01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128412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03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906315" y="80440"/>
            <a:ext cx="560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02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192768" y="80440"/>
            <a:ext cx="4016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04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256098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05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320454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06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384808" y="80440"/>
            <a:ext cx="1129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Reference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3F96A9-E4E8-450F-8AED-3B7AD1E645E1}"/>
              </a:ext>
            </a:extLst>
          </p:cNvPr>
          <p:cNvSpPr txBox="1"/>
          <p:nvPr/>
        </p:nvSpPr>
        <p:spPr>
          <a:xfrm>
            <a:off x="1133139" y="1151225"/>
            <a:ext cx="7673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Previous work 2.</a:t>
            </a:r>
          </a:p>
          <a:p>
            <a:r>
              <a:rPr lang="en-US" altLang="ko-KR" sz="1400" dirty="0"/>
              <a:t>- Kulkarni et al, “</a:t>
            </a:r>
            <a:r>
              <a:rPr lang="en-US" altLang="ko-KR" sz="1400" dirty="0" err="1"/>
              <a:t>BabyTalk</a:t>
            </a:r>
            <a:r>
              <a:rPr lang="en-US" altLang="ko-KR" sz="1400" dirty="0"/>
              <a:t>: Understanding and Generating Simple Image Descriptions”, In CVPR, 2011</a:t>
            </a:r>
          </a:p>
        </p:txBody>
      </p:sp>
      <p:pic>
        <p:nvPicPr>
          <p:cNvPr id="1026" name="Picture 2" descr="http://dsba.korea.ac.kr/wp/wp-content/uploads/2017/03/IMGL0114-4x6-1-1800x1048.jpg">
            <a:extLst>
              <a:ext uri="{FF2B5EF4-FFF2-40B4-BE49-F238E27FC236}">
                <a16:creationId xmlns:a16="http://schemas.microsoft.com/office/drawing/2014/main" id="{F8BC6752-F1E7-4C3B-92A3-8461F0B48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730" y="4039697"/>
            <a:ext cx="4425413" cy="257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382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267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Previous work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28713" y="2034290"/>
            <a:ext cx="6521025" cy="2616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Problems</a:t>
            </a:r>
          </a:p>
          <a:p>
            <a:pPr algn="ctr"/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Not enough data set (work 1) : {Image – Meaning – Sentence}</a:t>
            </a:r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Rely on hard-coded visual concept</a:t>
            </a:r>
            <a:r>
              <a:rPr lang="ko-KR" altLang="en-US" sz="1600" dirty="0"/>
              <a:t> </a:t>
            </a:r>
            <a:r>
              <a:rPr lang="en-US" altLang="ko-KR" sz="1600" dirty="0"/>
              <a:t>&amp; sentence templates</a:t>
            </a:r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Cause on the variety of model</a:t>
            </a:r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These works focus on reducing complex visual scenes into a </a:t>
            </a:r>
            <a:r>
              <a:rPr lang="en-US" altLang="ko-KR" sz="1600" u="sng" dirty="0"/>
              <a:t>single sentence</a:t>
            </a:r>
            <a:r>
              <a:rPr lang="en-US" altLang="ko-KR" sz="1600" dirty="0"/>
              <a:t> (which is unnecessary)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55552" y="80440"/>
            <a:ext cx="389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01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128412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03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06315" y="80440"/>
            <a:ext cx="560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02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192768" y="80440"/>
            <a:ext cx="4016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04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256098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05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320454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06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384808" y="80440"/>
            <a:ext cx="1129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42591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267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Idea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5032" y="1151225"/>
            <a:ext cx="6847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1) What we have to do?</a:t>
            </a:r>
          </a:p>
          <a:p>
            <a:r>
              <a:rPr lang="en-US" altLang="ko-KR" sz="1400" dirty="0"/>
              <a:t>- Reason about contents of images and their representation simultaneously</a:t>
            </a:r>
          </a:p>
          <a:p>
            <a:r>
              <a:rPr lang="en-US" altLang="ko-KR" sz="1400" dirty="0"/>
              <a:t>- Free of assumptions about </a:t>
            </a:r>
            <a:r>
              <a:rPr lang="en-US" altLang="ko-KR" sz="1400" i="1" u="sng" dirty="0">
                <a:solidFill>
                  <a:schemeClr val="accent1"/>
                </a:solidFill>
              </a:rPr>
              <a:t>specific hard-coded </a:t>
            </a:r>
            <a:r>
              <a:rPr lang="en-US" altLang="ko-KR" sz="1400" dirty="0"/>
              <a:t>templates, rules or categories</a:t>
            </a:r>
          </a:p>
          <a:p>
            <a:r>
              <a:rPr lang="en-US" altLang="ko-KR" sz="1400" dirty="0"/>
              <a:t>- Model should rely on </a:t>
            </a:r>
            <a:r>
              <a:rPr lang="en-US" altLang="ko-KR" sz="1400" i="1" u="sng" dirty="0">
                <a:solidFill>
                  <a:schemeClr val="accent1"/>
                </a:solidFill>
              </a:rPr>
              <a:t>learning</a:t>
            </a:r>
            <a:r>
              <a:rPr lang="en-US" altLang="ko-KR" sz="1400" dirty="0"/>
              <a:t> from training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5032" y="2167588"/>
            <a:ext cx="8008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2) Training data</a:t>
            </a:r>
          </a:p>
          <a:p>
            <a:r>
              <a:rPr lang="en-US" altLang="ko-KR" sz="1400" dirty="0"/>
              <a:t>- There exist large quantities of image caption data</a:t>
            </a:r>
          </a:p>
          <a:p>
            <a:r>
              <a:rPr lang="en-US" altLang="ko-KR" sz="1400" dirty="0"/>
              <a:t>- These descriptions multiplex mentions of several entities </a:t>
            </a:r>
            <a:r>
              <a:rPr lang="en-US" altLang="ko-KR" sz="1400" i="1" u="sng" dirty="0"/>
              <a:t>whose locations in the images are </a:t>
            </a:r>
            <a:r>
              <a:rPr lang="en-US" altLang="ko-KR" sz="1400" i="1" u="sng" dirty="0">
                <a:solidFill>
                  <a:srgbClr val="FF0000"/>
                </a:solidFill>
              </a:rPr>
              <a:t>unknown</a:t>
            </a:r>
            <a:endParaRPr lang="ko-KR" altLang="en-US" sz="1400" i="1" u="sng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61928" y="2940311"/>
            <a:ext cx="7893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3) Insight</a:t>
            </a:r>
          </a:p>
          <a:p>
            <a:r>
              <a:rPr lang="en-US" altLang="ko-KR" sz="1400" dirty="0"/>
              <a:t>- Contiguous segments of words correspond to some particular, but unknown location in the image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37498" y="6077086"/>
            <a:ext cx="561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Infer alignments of image location and corresponding description segment</a:t>
            </a:r>
            <a:endParaRPr lang="ko-KR" altLang="en-US" sz="1400" dirty="0"/>
          </a:p>
        </p:txBody>
      </p:sp>
      <p:sp>
        <p:nvSpPr>
          <p:cNvPr id="14" name="오른쪽 화살표 13"/>
          <p:cNvSpPr/>
          <p:nvPr/>
        </p:nvSpPr>
        <p:spPr>
          <a:xfrm>
            <a:off x="2490504" y="6449961"/>
            <a:ext cx="356094" cy="21021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TextBox 14"/>
          <p:cNvSpPr txBox="1"/>
          <p:nvPr/>
        </p:nvSpPr>
        <p:spPr>
          <a:xfrm>
            <a:off x="2808494" y="6387695"/>
            <a:ext cx="369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Use to learn a generative model of descriptions</a:t>
            </a:r>
            <a:endParaRPr lang="ko-KR" altLang="en-US" sz="1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952" y="3576741"/>
            <a:ext cx="2209326" cy="23649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897" y="3866338"/>
            <a:ext cx="1781141" cy="16203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28136" y="4337072"/>
            <a:ext cx="164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Use description as weakly label</a:t>
            </a:r>
            <a:endParaRPr lang="ko-KR" altLang="en-US" sz="1400" dirty="0"/>
          </a:p>
        </p:txBody>
      </p:sp>
      <p:sp>
        <p:nvSpPr>
          <p:cNvPr id="23" name="오른쪽 화살표 22"/>
          <p:cNvSpPr/>
          <p:nvPr/>
        </p:nvSpPr>
        <p:spPr>
          <a:xfrm>
            <a:off x="6043898" y="4493576"/>
            <a:ext cx="356094" cy="21021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55552" y="80440"/>
            <a:ext cx="389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01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128412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03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906315" y="80440"/>
            <a:ext cx="560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02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192768" y="80440"/>
            <a:ext cx="4016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04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256098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05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320454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06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384808" y="80440"/>
            <a:ext cx="1129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392247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267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3) Model structure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165" y="1513053"/>
            <a:ext cx="7052206" cy="12667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35032" y="1151225"/>
            <a:ext cx="553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1) Frame 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65635" y="2699707"/>
            <a:ext cx="15142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Alignment model</a:t>
            </a:r>
            <a:endParaRPr lang="ko-KR" altLang="en-US" sz="11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274551" y="2699707"/>
            <a:ext cx="15142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Generative model</a:t>
            </a:r>
            <a:endParaRPr lang="ko-KR" altLang="en-US" sz="11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867932" y="2351570"/>
            <a:ext cx="4507934" cy="104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1563741" y="2699707"/>
            <a:ext cx="15142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Data</a:t>
            </a:r>
            <a:endParaRPr lang="ko-KR" altLang="en-US" sz="1100" b="1" dirty="0"/>
          </a:p>
        </p:txBody>
      </p:sp>
      <p:sp>
        <p:nvSpPr>
          <p:cNvPr id="122" name="TextBox 121"/>
          <p:cNvSpPr txBox="1"/>
          <p:nvPr/>
        </p:nvSpPr>
        <p:spPr>
          <a:xfrm>
            <a:off x="1135032" y="3019631"/>
            <a:ext cx="4101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2) Learning to align visual and language data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374795" y="3326159"/>
            <a:ext cx="4781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2-1) Representing images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642429" y="3657629"/>
            <a:ext cx="687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/>
              <a:t>Detect objects in every image : By R-CNN, use </a:t>
            </a:r>
            <a:r>
              <a:rPr lang="en-US" altLang="ko-KR" sz="1200" u="sng" dirty="0"/>
              <a:t>top 19 detected locations + whole image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Represent each images(20) to 4096-dimensional vector by pre-trained CNN (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 layer removed)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Embed 4096-dimensional vector to h-dimensional vector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2005299" y="4443208"/>
                <a:ext cx="5567938" cy="37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𝐶𝑁𝑁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altLang="ko-KR" sz="1050" b="0" dirty="0"/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299" y="4443208"/>
                <a:ext cx="5567938" cy="3786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14128" y="4817595"/>
                <a:ext cx="27502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×4096,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128" y="4817595"/>
                <a:ext cx="275028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263165" y="5459436"/>
                <a:ext cx="6944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𝐸𝑣𝑒𝑟𝑦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𝑖𝑚𝑎𝑔𝑒𝑠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𝑟𝑒𝑝𝑟𝑒𝑠𝑒𝑛𝑡𝑒𝑑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𝑑𝑖𝑚𝑒𝑛𝑠𝑖𝑜𝑛𝑎𝑙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 {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=1,…,20}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165" y="5459436"/>
                <a:ext cx="6944088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직사각형 142"/>
          <p:cNvSpPr/>
          <p:nvPr/>
        </p:nvSpPr>
        <p:spPr>
          <a:xfrm>
            <a:off x="855552" y="80440"/>
            <a:ext cx="389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01</a:t>
            </a:r>
          </a:p>
        </p:txBody>
      </p:sp>
      <p:sp>
        <p:nvSpPr>
          <p:cNvPr id="144" name="직사각형 143"/>
          <p:cNvSpPr/>
          <p:nvPr/>
        </p:nvSpPr>
        <p:spPr>
          <a:xfrm>
            <a:off x="3128412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03</a:t>
            </a:r>
          </a:p>
        </p:txBody>
      </p:sp>
      <p:sp>
        <p:nvSpPr>
          <p:cNvPr id="145" name="직사각형 144"/>
          <p:cNvSpPr/>
          <p:nvPr/>
        </p:nvSpPr>
        <p:spPr>
          <a:xfrm>
            <a:off x="1906315" y="80440"/>
            <a:ext cx="560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02</a:t>
            </a:r>
          </a:p>
        </p:txBody>
      </p:sp>
      <p:sp>
        <p:nvSpPr>
          <p:cNvPr id="146" name="직사각형 145"/>
          <p:cNvSpPr/>
          <p:nvPr/>
        </p:nvSpPr>
        <p:spPr>
          <a:xfrm>
            <a:off x="4192768" y="80440"/>
            <a:ext cx="4016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04</a:t>
            </a:r>
          </a:p>
        </p:txBody>
      </p:sp>
      <p:sp>
        <p:nvSpPr>
          <p:cNvPr id="147" name="직사각형 146"/>
          <p:cNvSpPr/>
          <p:nvPr/>
        </p:nvSpPr>
        <p:spPr>
          <a:xfrm>
            <a:off x="5256098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05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6320454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06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7384808" y="80440"/>
            <a:ext cx="1129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027733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267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3) Model structure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22327" y="1151225"/>
            <a:ext cx="4101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2) Learning to align visual and language 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2090" y="1448875"/>
            <a:ext cx="4781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2-2) Representing sentences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8453" y="1683509"/>
            <a:ext cx="688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/>
              <a:t>Word in sentence  should be embedded to the same h-dimensional vector to establish inter-modal relationship</a:t>
            </a:r>
            <a:endParaRPr lang="en-US" altLang="ko-KR" sz="1200" u="sng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Bi-directional Recurrent Neural Network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81304" y="2712296"/>
                <a:ext cx="2527397" cy="1476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b="0" i="1" smtClean="0">
                              <a:latin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ko-KR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400" dirty="0"/>
              </a:p>
              <a:p>
                <a:endParaRPr lang="en-US" altLang="ko-KR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304" y="2712296"/>
                <a:ext cx="2527397" cy="14766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2" name="그룹 141"/>
          <p:cNvGrpSpPr/>
          <p:nvPr/>
        </p:nvGrpSpPr>
        <p:grpSpPr>
          <a:xfrm>
            <a:off x="4861638" y="2629195"/>
            <a:ext cx="3715302" cy="2476438"/>
            <a:chOff x="4664960" y="4816686"/>
            <a:chExt cx="3067572" cy="1861264"/>
          </a:xfrm>
        </p:grpSpPr>
        <p:sp>
          <p:nvSpPr>
            <p:cNvPr id="10" name="타원 9"/>
            <p:cNvSpPr/>
            <p:nvPr/>
          </p:nvSpPr>
          <p:spPr>
            <a:xfrm>
              <a:off x="5032115" y="6421894"/>
              <a:ext cx="250437" cy="25211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5032114" y="6022221"/>
              <a:ext cx="250437" cy="252118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5032114" y="5622548"/>
              <a:ext cx="250437" cy="25211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5032113" y="5222875"/>
              <a:ext cx="250437" cy="25211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5563088" y="6425832"/>
              <a:ext cx="250437" cy="25211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563087" y="6026159"/>
              <a:ext cx="250437" cy="252118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5563087" y="5626486"/>
              <a:ext cx="250437" cy="25211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5563086" y="5226813"/>
              <a:ext cx="250437" cy="25211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6090509" y="6421894"/>
              <a:ext cx="250437" cy="25211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6090508" y="6022221"/>
              <a:ext cx="250437" cy="252118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6090508" y="5622548"/>
              <a:ext cx="250437" cy="25211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6090507" y="5222875"/>
              <a:ext cx="250437" cy="25211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6617929" y="6421894"/>
              <a:ext cx="250437" cy="25211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6617928" y="6022221"/>
              <a:ext cx="250437" cy="252118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6617928" y="5622548"/>
              <a:ext cx="250437" cy="25211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6617927" y="5222875"/>
              <a:ext cx="250437" cy="25211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7152454" y="6421894"/>
              <a:ext cx="250437" cy="25211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7152453" y="6022221"/>
              <a:ext cx="250437" cy="252118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7152453" y="5622548"/>
              <a:ext cx="250437" cy="25211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7152452" y="5222875"/>
              <a:ext cx="250437" cy="25211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4999081" y="6062934"/>
                  <a:ext cx="287718" cy="185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9081" y="6062934"/>
                  <a:ext cx="287718" cy="18505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5531839" y="6062934"/>
                  <a:ext cx="287718" cy="185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1839" y="6062934"/>
                  <a:ext cx="287718" cy="18505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6064594" y="6062934"/>
                  <a:ext cx="287718" cy="185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4594" y="6062934"/>
                  <a:ext cx="287718" cy="18505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6597352" y="6062934"/>
                  <a:ext cx="287718" cy="185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7352" y="6062934"/>
                  <a:ext cx="287718" cy="18505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7130108" y="6062934"/>
                  <a:ext cx="287718" cy="185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0108" y="6062934"/>
                  <a:ext cx="287718" cy="18505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18460" y="5639332"/>
                  <a:ext cx="287718" cy="210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  <m:sup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bSup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8460" y="5639332"/>
                  <a:ext cx="287718" cy="210165"/>
                </a:xfrm>
                <a:prstGeom prst="rect">
                  <a:avLst/>
                </a:prstGeom>
                <a:blipFill>
                  <a:blip r:embed="rId8"/>
                  <a:stretch>
                    <a:fillRect r="-35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6587789" y="5639332"/>
                  <a:ext cx="287718" cy="2100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bSup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7789" y="5639332"/>
                  <a:ext cx="287718" cy="210020"/>
                </a:xfrm>
                <a:prstGeom prst="rect">
                  <a:avLst/>
                </a:prstGeom>
                <a:blipFill>
                  <a:blip r:embed="rId9"/>
                  <a:stretch>
                    <a:fillRect r="-35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6057119" y="5639332"/>
                  <a:ext cx="287718" cy="209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bSup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7119" y="5639332"/>
                  <a:ext cx="287718" cy="20944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5526451" y="5639332"/>
                  <a:ext cx="287718" cy="2100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bSup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6451" y="5639332"/>
                  <a:ext cx="287718" cy="210020"/>
                </a:xfrm>
                <a:prstGeom prst="rect">
                  <a:avLst/>
                </a:prstGeom>
                <a:blipFill>
                  <a:blip r:embed="rId9"/>
                  <a:stretch>
                    <a:fillRect r="-35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4995780" y="5639332"/>
                  <a:ext cx="287718" cy="210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bSup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5780" y="5639332"/>
                  <a:ext cx="287718" cy="210165"/>
                </a:xfrm>
                <a:prstGeom prst="rect">
                  <a:avLst/>
                </a:prstGeom>
                <a:blipFill>
                  <a:blip r:embed="rId11"/>
                  <a:stretch>
                    <a:fillRect r="-35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타원 77"/>
            <p:cNvSpPr/>
            <p:nvPr/>
          </p:nvSpPr>
          <p:spPr>
            <a:xfrm>
              <a:off x="5032213" y="4816686"/>
              <a:ext cx="250437" cy="25211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5563186" y="4820624"/>
              <a:ext cx="250437" cy="25211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>
              <a:off x="6090607" y="4816686"/>
              <a:ext cx="250437" cy="25211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>
              <a:off x="6618027" y="4816686"/>
              <a:ext cx="250437" cy="25211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7152552" y="4816686"/>
              <a:ext cx="250437" cy="25211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7114144" y="5248807"/>
                  <a:ext cx="287718" cy="190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  <m:sup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bSup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4144" y="5248807"/>
                  <a:ext cx="287718" cy="190262"/>
                </a:xfrm>
                <a:prstGeom prst="rect">
                  <a:avLst/>
                </a:prstGeom>
                <a:blipFill>
                  <a:blip r:embed="rId12"/>
                  <a:stretch>
                    <a:fillRect r="-35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6583474" y="5248807"/>
                  <a:ext cx="287718" cy="1900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bSup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474" y="5248807"/>
                  <a:ext cx="287718" cy="190021"/>
                </a:xfrm>
                <a:prstGeom prst="rect">
                  <a:avLst/>
                </a:prstGeom>
                <a:blipFill>
                  <a:blip r:embed="rId13"/>
                  <a:stretch>
                    <a:fillRect r="-35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/>
                <p:cNvSpPr txBox="1"/>
                <p:nvPr/>
              </p:nvSpPr>
              <p:spPr>
                <a:xfrm>
                  <a:off x="6052804" y="5248807"/>
                  <a:ext cx="287718" cy="1888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bSup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2804" y="5248807"/>
                  <a:ext cx="287718" cy="1888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5522134" y="5248807"/>
                  <a:ext cx="287718" cy="1900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bSup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2134" y="5248807"/>
                  <a:ext cx="287718" cy="190021"/>
                </a:xfrm>
                <a:prstGeom prst="rect">
                  <a:avLst/>
                </a:prstGeom>
                <a:blipFill>
                  <a:blip r:embed="rId13"/>
                  <a:stretch>
                    <a:fillRect r="-35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4991463" y="5248807"/>
                  <a:ext cx="287718" cy="190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bSup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1463" y="5248807"/>
                  <a:ext cx="287718" cy="190262"/>
                </a:xfrm>
                <a:prstGeom prst="rect">
                  <a:avLst/>
                </a:prstGeom>
                <a:blipFill>
                  <a:blip r:embed="rId15"/>
                  <a:stretch>
                    <a:fillRect r="-17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4993797" y="4840808"/>
                  <a:ext cx="287718" cy="185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3797" y="4840808"/>
                  <a:ext cx="287718" cy="18505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5526553" y="4840808"/>
                  <a:ext cx="287718" cy="185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6553" y="4840808"/>
                  <a:ext cx="287718" cy="18505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6059311" y="4840808"/>
                  <a:ext cx="287718" cy="185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311" y="4840808"/>
                  <a:ext cx="287718" cy="18505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6592067" y="4840808"/>
                  <a:ext cx="287718" cy="185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2067" y="4840808"/>
                  <a:ext cx="287718" cy="18505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7124825" y="4840808"/>
                  <a:ext cx="287718" cy="185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4825" y="4840808"/>
                  <a:ext cx="287718" cy="18505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화살표 연결선 22"/>
            <p:cNvCxnSpPr/>
            <p:nvPr/>
          </p:nvCxnSpPr>
          <p:spPr>
            <a:xfrm flipH="1" flipV="1">
              <a:off x="5157333" y="6269138"/>
              <a:ext cx="1" cy="147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/>
            <p:nvPr/>
          </p:nvCxnSpPr>
          <p:spPr>
            <a:xfrm flipH="1" flipV="1">
              <a:off x="5682225" y="6269138"/>
              <a:ext cx="1" cy="147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/>
            <p:nvPr/>
          </p:nvCxnSpPr>
          <p:spPr>
            <a:xfrm flipH="1" flipV="1">
              <a:off x="6212282" y="6269138"/>
              <a:ext cx="1" cy="147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/>
            <p:nvPr/>
          </p:nvCxnSpPr>
          <p:spPr>
            <a:xfrm flipH="1" flipV="1">
              <a:off x="6737174" y="6269138"/>
              <a:ext cx="1" cy="147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/>
            <p:nvPr/>
          </p:nvCxnSpPr>
          <p:spPr>
            <a:xfrm flipH="1" flipV="1">
              <a:off x="7265856" y="6269138"/>
              <a:ext cx="1" cy="147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/>
            <p:nvPr/>
          </p:nvCxnSpPr>
          <p:spPr>
            <a:xfrm flipH="1" flipV="1">
              <a:off x="5157333" y="5862449"/>
              <a:ext cx="1" cy="147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 flipH="1" flipV="1">
              <a:off x="5684464" y="5862449"/>
              <a:ext cx="1" cy="147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/>
            <p:nvPr/>
          </p:nvCxnSpPr>
          <p:spPr>
            <a:xfrm flipH="1" flipV="1">
              <a:off x="6211595" y="5862449"/>
              <a:ext cx="1" cy="147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/>
            <p:nvPr/>
          </p:nvCxnSpPr>
          <p:spPr>
            <a:xfrm flipH="1" flipV="1">
              <a:off x="6738726" y="5862449"/>
              <a:ext cx="1" cy="147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/>
            <p:nvPr/>
          </p:nvCxnSpPr>
          <p:spPr>
            <a:xfrm flipH="1" flipV="1">
              <a:off x="7265856" y="5862449"/>
              <a:ext cx="1" cy="147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/>
            <p:nvPr/>
          </p:nvCxnSpPr>
          <p:spPr>
            <a:xfrm flipH="1" flipV="1">
              <a:off x="5162895" y="5064665"/>
              <a:ext cx="1" cy="147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/>
            <p:nvPr/>
          </p:nvCxnSpPr>
          <p:spPr>
            <a:xfrm flipH="1" flipV="1">
              <a:off x="5687787" y="5064665"/>
              <a:ext cx="1" cy="147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/>
            <p:nvPr/>
          </p:nvCxnSpPr>
          <p:spPr>
            <a:xfrm flipH="1" flipV="1">
              <a:off x="6217844" y="5064665"/>
              <a:ext cx="1" cy="147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/>
            <p:nvPr/>
          </p:nvCxnSpPr>
          <p:spPr>
            <a:xfrm flipH="1" flipV="1">
              <a:off x="6742736" y="5064665"/>
              <a:ext cx="1" cy="147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H="1" flipV="1">
              <a:off x="7271418" y="5064665"/>
              <a:ext cx="1" cy="147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4993797" y="6454671"/>
                  <a:ext cx="287718" cy="185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3797" y="6454671"/>
                  <a:ext cx="287718" cy="185057"/>
                </a:xfrm>
                <a:prstGeom prst="rect">
                  <a:avLst/>
                </a:prstGeom>
                <a:blipFill>
                  <a:blip r:embed="rId21"/>
                  <a:stretch>
                    <a:fillRect r="-1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5526553" y="6454671"/>
                  <a:ext cx="287718" cy="185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6553" y="6454671"/>
                  <a:ext cx="287718" cy="185057"/>
                </a:xfrm>
                <a:prstGeom prst="rect">
                  <a:avLst/>
                </a:prstGeom>
                <a:blipFill>
                  <a:blip r:embed="rId22"/>
                  <a:stretch>
                    <a:fillRect r="-1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/>
                <p:cNvSpPr txBox="1"/>
                <p:nvPr/>
              </p:nvSpPr>
              <p:spPr>
                <a:xfrm>
                  <a:off x="6059311" y="6454671"/>
                  <a:ext cx="287718" cy="185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109" name="TextBox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311" y="6454671"/>
                  <a:ext cx="287718" cy="18505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/>
                <p:cNvSpPr txBox="1"/>
                <p:nvPr/>
              </p:nvSpPr>
              <p:spPr>
                <a:xfrm>
                  <a:off x="6592067" y="6454671"/>
                  <a:ext cx="287718" cy="185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110" name="TextBox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2067" y="6454671"/>
                  <a:ext cx="287718" cy="18505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/>
                <p:cNvSpPr txBox="1"/>
                <p:nvPr/>
              </p:nvSpPr>
              <p:spPr>
                <a:xfrm>
                  <a:off x="7124825" y="6454671"/>
                  <a:ext cx="287718" cy="185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111" name="TextBox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4825" y="6454671"/>
                  <a:ext cx="287718" cy="185057"/>
                </a:xfrm>
                <a:prstGeom prst="rect">
                  <a:avLst/>
                </a:prstGeom>
                <a:blipFill>
                  <a:blip r:embed="rId25"/>
                  <a:stretch>
                    <a:fillRect r="-17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4664960" y="6235329"/>
                  <a:ext cx="466676" cy="185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4960" y="6235329"/>
                  <a:ext cx="466676" cy="18505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2" name="직선 화살표 연결선 111"/>
            <p:cNvCxnSpPr/>
            <p:nvPr/>
          </p:nvCxnSpPr>
          <p:spPr>
            <a:xfrm>
              <a:off x="5297176" y="5734162"/>
              <a:ext cx="2429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>
              <a:off x="6892924" y="5748607"/>
              <a:ext cx="2429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>
              <a:off x="5835907" y="5748607"/>
              <a:ext cx="2429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/>
            <p:nvPr/>
          </p:nvCxnSpPr>
          <p:spPr>
            <a:xfrm>
              <a:off x="6357503" y="5748607"/>
              <a:ext cx="2429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5296202" y="5714480"/>
                  <a:ext cx="287972" cy="3192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altLang="ko-KR" sz="10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6202" y="5714480"/>
                  <a:ext cx="287972" cy="319224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직선 화살표 연결선 124"/>
            <p:cNvCxnSpPr/>
            <p:nvPr/>
          </p:nvCxnSpPr>
          <p:spPr>
            <a:xfrm flipH="1">
              <a:off x="5288680" y="5339087"/>
              <a:ext cx="2429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/>
            <p:nvPr/>
          </p:nvCxnSpPr>
          <p:spPr>
            <a:xfrm flipH="1">
              <a:off x="6884428" y="5353532"/>
              <a:ext cx="2429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 flipH="1">
              <a:off x="5827411" y="5353532"/>
              <a:ext cx="2429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/>
            <p:nvPr/>
          </p:nvCxnSpPr>
          <p:spPr>
            <a:xfrm flipH="1">
              <a:off x="6349007" y="5353532"/>
              <a:ext cx="2429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7265856" y="5011470"/>
                  <a:ext cx="466676" cy="185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5856" y="5011470"/>
                  <a:ext cx="466676" cy="18505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6859675" y="5056127"/>
                  <a:ext cx="301846" cy="3007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altLang="ko-KR" sz="10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675" y="5056127"/>
                  <a:ext cx="301846" cy="300718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2" name="구부러진 연결선 131"/>
            <p:cNvCxnSpPr>
              <a:stCxn id="64" idx="1"/>
              <a:endCxn id="87" idx="1"/>
            </p:cNvCxnSpPr>
            <p:nvPr/>
          </p:nvCxnSpPr>
          <p:spPr>
            <a:xfrm rot="10800000">
              <a:off x="4981846" y="5336871"/>
              <a:ext cx="7618" cy="807520"/>
            </a:xfrm>
            <a:prstGeom prst="curvedConnector3">
              <a:avLst>
                <a:gd name="adj1" fmla="val 3100788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구부러진 연결선 132"/>
            <p:cNvCxnSpPr/>
            <p:nvPr/>
          </p:nvCxnSpPr>
          <p:spPr>
            <a:xfrm rot="10800000">
              <a:off x="5541685" y="5344250"/>
              <a:ext cx="7618" cy="807520"/>
            </a:xfrm>
            <a:prstGeom prst="curvedConnector3">
              <a:avLst>
                <a:gd name="adj1" fmla="val 3100788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구부러진 연결선 133"/>
            <p:cNvCxnSpPr/>
            <p:nvPr/>
          </p:nvCxnSpPr>
          <p:spPr>
            <a:xfrm rot="10800000">
              <a:off x="6061084" y="5360135"/>
              <a:ext cx="7618" cy="807520"/>
            </a:xfrm>
            <a:prstGeom prst="curvedConnector3">
              <a:avLst>
                <a:gd name="adj1" fmla="val 3100788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구부러진 연결선 134"/>
            <p:cNvCxnSpPr/>
            <p:nvPr/>
          </p:nvCxnSpPr>
          <p:spPr>
            <a:xfrm rot="10800000">
              <a:off x="6596890" y="5360136"/>
              <a:ext cx="7618" cy="807520"/>
            </a:xfrm>
            <a:prstGeom prst="curvedConnector3">
              <a:avLst>
                <a:gd name="adj1" fmla="val 3100788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구부러진 연결선 135"/>
            <p:cNvCxnSpPr/>
            <p:nvPr/>
          </p:nvCxnSpPr>
          <p:spPr>
            <a:xfrm rot="10800000">
              <a:off x="7130917" y="5372438"/>
              <a:ext cx="7618" cy="807520"/>
            </a:xfrm>
            <a:prstGeom prst="curvedConnector3">
              <a:avLst>
                <a:gd name="adj1" fmla="val 3100788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직사각형 136"/>
            <p:cNvSpPr/>
            <p:nvPr/>
          </p:nvSpPr>
          <p:spPr>
            <a:xfrm>
              <a:off x="5003814" y="5184060"/>
              <a:ext cx="305677" cy="7917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5534722" y="5184060"/>
              <a:ext cx="305677" cy="7917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6067101" y="5179784"/>
              <a:ext cx="305677" cy="7917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6584588" y="5179784"/>
              <a:ext cx="305677" cy="7917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7122442" y="5174891"/>
              <a:ext cx="305677" cy="7917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02203" y="4338113"/>
                <a:ext cx="2670155" cy="1030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𝑅𝑒𝑐𝑡𝑖𝑓𝑖𝑒𝑑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𝑢𝑛𝑖𝑡</m:t>
                      </m:r>
                    </m:oMath>
                  </m:oMathPara>
                </a14:m>
                <a:endParaRPr lang="en-US" altLang="ko-KR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𝑤𝑜𝑟𝑑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𝑣𝑒𝑐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 (300×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300 </m:t>
                      </m:r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:300 ~ 60</m:t>
                          </m:r>
                        </m:e>
                      </m:d>
                    </m:oMath>
                  </m:oMathPara>
                </a14:m>
                <a:endParaRPr lang="en-US" altLang="ko-KR" sz="12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×300 (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:300 ~ 60)</m:t>
                      </m:r>
                    </m:oMath>
                  </m:oMathPara>
                </a14:m>
                <a:endParaRPr lang="en-US" altLang="ko-KR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203" y="4338113"/>
                <a:ext cx="2670155" cy="103047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직사각형 120"/>
          <p:cNvSpPr/>
          <p:nvPr/>
        </p:nvSpPr>
        <p:spPr>
          <a:xfrm>
            <a:off x="855552" y="80440"/>
            <a:ext cx="389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01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3128412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03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1906315" y="80440"/>
            <a:ext cx="560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02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4192768" y="80440"/>
            <a:ext cx="4016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04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5256098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05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6320454" y="80440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06</a:t>
            </a:r>
          </a:p>
        </p:txBody>
      </p:sp>
      <p:sp>
        <p:nvSpPr>
          <p:cNvPr id="144" name="직사각형 143"/>
          <p:cNvSpPr/>
          <p:nvPr/>
        </p:nvSpPr>
        <p:spPr>
          <a:xfrm>
            <a:off x="7384808" y="80440"/>
            <a:ext cx="1129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873982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8195</TotalTime>
  <Words>1522</Words>
  <Application>Microsoft Office PowerPoint</Application>
  <PresentationFormat>화면 슬라이드 쇼(4:3)</PresentationFormat>
  <Paragraphs>423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PMingLiU-ExtB</vt:lpstr>
      <vt:lpstr>나눔바른고딕</vt:lpstr>
      <vt:lpstr>맑은 고딕</vt:lpstr>
      <vt:lpstr>배달의민족 도현</vt:lpstr>
      <vt:lpstr>Arial</vt:lpstr>
      <vt:lpstr>Calibri</vt:lpstr>
      <vt:lpstr>Calibri Light</vt:lpstr>
      <vt:lpstr>Cambria Math</vt:lpstr>
      <vt:lpstr>Copperplate Gothic Bold</vt:lpstr>
      <vt:lpstr>Stencil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Sexy_pskang</dc:creator>
  <cp:lastModifiedBy>MJ jang</cp:lastModifiedBy>
  <cp:revision>582</cp:revision>
  <dcterms:created xsi:type="dcterms:W3CDTF">2017-03-24T02:28:15Z</dcterms:created>
  <dcterms:modified xsi:type="dcterms:W3CDTF">2017-07-23T03:15:22Z</dcterms:modified>
</cp:coreProperties>
</file>